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42" name="Google Shape;14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US"/>
              <a:t>Контроллер осуществляет постоянное взаимодействие с процессором и оперативной памятью ПК через общую шину ПК. Контроллер отвечает за получение информации от процессора и из оперативной памяти, и за передачу данных процессору или в оперативную память.</a:t>
            </a:r>
            <a:endParaRPr/>
          </a:p>
          <a:p>
            <a:pPr indent="0" lvl="0" marL="0" rtl="0" algn="l">
              <a:lnSpc>
                <a:spcPct val="90000"/>
              </a:lnSpc>
              <a:spcBef>
                <a:spcPts val="0"/>
              </a:spcBef>
              <a:spcAft>
                <a:spcPts val="0"/>
              </a:spcAft>
              <a:buSzPts val="1800"/>
              <a:buNone/>
            </a:pPr>
            <a:r>
              <a:rPr lang="en-US"/>
              <a:t>Данная схема связи с периферийным устройством позволяет быстродействующему процессору работать, не замедляя работы из-за относительной по сравнению с процессором медлительности периферийных устройств персонального компьютера. Контроллер периферийного устройства работает со скоростью процессора, не замедляя его работу. А задержки приема-передачи информации от периферийного устройства к процессору и наоборот компенсирует контроллер устройства, беря на себя соответствующие функции «притормаживания» приема-передачи данных.</a:t>
            </a:r>
            <a:endParaRPr/>
          </a:p>
          <a:p>
            <a:pPr indent="0" lvl="0" marL="0" rtl="0" algn="l">
              <a:lnSpc>
                <a:spcPct val="90000"/>
              </a:lnSpc>
              <a:spcBef>
                <a:spcPts val="0"/>
              </a:spcBef>
              <a:spcAft>
                <a:spcPts val="0"/>
              </a:spcAft>
              <a:buSzPts val="1800"/>
              <a:buNone/>
            </a:pPr>
            <a:r>
              <a:rPr lang="en-US"/>
              <a:t>Такой подход позволяет согласовать между собой высокопроизводительные устройства (процессор и память) с относительно медленными периферийными устройствами персонального компьютера.</a:t>
            </a:r>
            <a:endParaRPr/>
          </a:p>
          <a:p>
            <a:pPr indent="0" lvl="0" marL="0" rtl="0" algn="l">
              <a:lnSpc>
                <a:spcPct val="90000"/>
              </a:lnSpc>
              <a:spcBef>
                <a:spcPts val="0"/>
              </a:spcBef>
              <a:spcAft>
                <a:spcPts val="0"/>
              </a:spcAft>
              <a:buSzPts val="1800"/>
              <a:buNone/>
            </a:pPr>
            <a:r>
              <a:rPr lang="en-US"/>
              <a:t>Быстродействующие периферийные устройства, например, жесткие диски, могут работать с оперативной памятью в режиме прямого доступа. Это означает, что контроллеры этих устройств могут записывать/считывать данные из ячеек оперативной памяти, минуя обработку этих данных процессором. Подобный режим позволяет не перегружать процессор.</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29" name="Shape 29"/>
        <p:cNvGrpSpPr/>
        <p:nvPr/>
      </p:nvGrpSpPr>
      <p:grpSpPr>
        <a:xfrm>
          <a:off x="0" y="0"/>
          <a:ext cx="0" cy="0"/>
          <a:chOff x="0" y="0"/>
          <a:chExt cx="0" cy="0"/>
        </a:xfrm>
      </p:grpSpPr>
      <p:sp>
        <p:nvSpPr>
          <p:cNvPr id="30" name="Google Shape;30;p2"/>
          <p:cNvSpPr txBox="1"/>
          <p:nvPr>
            <p:ph type="ctrTitle"/>
          </p:nvPr>
        </p:nvSpPr>
        <p:spPr>
          <a:xfrm>
            <a:off x="2971800" y="1828800"/>
            <a:ext cx="6019800" cy="2209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5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
          <p:cNvSpPr txBox="1"/>
          <p:nvPr>
            <p:ph idx="1" type="subTitle"/>
          </p:nvPr>
        </p:nvSpPr>
        <p:spPr>
          <a:xfrm>
            <a:off x="2971800" y="4267200"/>
            <a:ext cx="6019800" cy="1752600"/>
          </a:xfrm>
          <a:prstGeom prst="rect">
            <a:avLst/>
          </a:prstGeom>
          <a:noFill/>
          <a:ln>
            <a:noFill/>
          </a:ln>
        </p:spPr>
        <p:txBody>
          <a:bodyPr anchorCtr="0" anchor="t" bIns="45700" lIns="91425" spcFirstLastPara="1" rIns="91425" wrap="square" tIns="45700">
            <a:noAutofit/>
          </a:bodyPr>
          <a:lstStyle>
            <a:lvl1pPr lvl="0" algn="l">
              <a:spcBef>
                <a:spcPts val="680"/>
              </a:spcBef>
              <a:spcAft>
                <a:spcPts val="0"/>
              </a:spcAft>
              <a:buSzPts val="2550"/>
              <a:buFont typeface="Noto Sans Symbols"/>
              <a:buNone/>
              <a:defRPr sz="3400"/>
            </a:lvl1pPr>
            <a:lvl2pPr lvl="1" algn="l">
              <a:spcBef>
                <a:spcPts val="360"/>
              </a:spcBef>
              <a:spcAft>
                <a:spcPts val="0"/>
              </a:spcAft>
              <a:buSzPts val="1440"/>
              <a:buChar char="◻"/>
              <a:defRPr/>
            </a:lvl2pPr>
            <a:lvl3pPr lvl="2" algn="l">
              <a:spcBef>
                <a:spcPts val="360"/>
              </a:spcBef>
              <a:spcAft>
                <a:spcPts val="0"/>
              </a:spcAft>
              <a:buSzPts val="1170"/>
              <a:buChar char="■"/>
              <a:defRPr/>
            </a:lvl3pPr>
            <a:lvl4pPr lvl="3" algn="l">
              <a:spcBef>
                <a:spcPts val="360"/>
              </a:spcBef>
              <a:spcAft>
                <a:spcPts val="0"/>
              </a:spcAft>
              <a:buSzPts val="126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p:txBody>
      </p:sp>
      <p:sp>
        <p:nvSpPr>
          <p:cNvPr id="32" name="Google Shape;32;p2"/>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51" name="Shape 51"/>
        <p:cNvGrpSpPr/>
        <p:nvPr/>
      </p:nvGrpSpPr>
      <p:grpSpPr>
        <a:xfrm>
          <a:off x="0" y="0"/>
          <a:ext cx="0" cy="0"/>
          <a:chOff x="0" y="0"/>
          <a:chExt cx="0" cy="0"/>
        </a:xfrm>
      </p:grpSpPr>
      <p:sp>
        <p:nvSpPr>
          <p:cNvPr id="52" name="Google Shape;52;p4"/>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4" name="Google Shape;54;p4"/>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algn="r">
              <a:lnSpc>
                <a:spcPct val="100000"/>
              </a:lnSpc>
              <a:spcBef>
                <a:spcPts val="0"/>
              </a:spcBef>
              <a:spcAft>
                <a:spcPts val="0"/>
              </a:spcAft>
              <a:buNone/>
              <a:defRPr sz="1200">
                <a:latin typeface="Arial Black"/>
                <a:ea typeface="Arial Black"/>
                <a:cs typeface="Arial Black"/>
                <a:sym typeface="Arial Black"/>
              </a:defRPr>
            </a:lvl1pPr>
            <a:lvl2pPr indent="0" lvl="1" marL="0" algn="r">
              <a:lnSpc>
                <a:spcPct val="100000"/>
              </a:lnSpc>
              <a:spcBef>
                <a:spcPts val="0"/>
              </a:spcBef>
              <a:spcAft>
                <a:spcPts val="0"/>
              </a:spcAft>
              <a:buNone/>
              <a:defRPr sz="1200">
                <a:latin typeface="Arial Black"/>
                <a:ea typeface="Arial Black"/>
                <a:cs typeface="Arial Black"/>
                <a:sym typeface="Arial Black"/>
              </a:defRPr>
            </a:lvl2pPr>
            <a:lvl3pPr indent="0" lvl="2" marL="0" algn="r">
              <a:lnSpc>
                <a:spcPct val="100000"/>
              </a:lnSpc>
              <a:spcBef>
                <a:spcPts val="0"/>
              </a:spcBef>
              <a:spcAft>
                <a:spcPts val="0"/>
              </a:spcAft>
              <a:buNone/>
              <a:defRPr sz="1200">
                <a:latin typeface="Arial Black"/>
                <a:ea typeface="Arial Black"/>
                <a:cs typeface="Arial Black"/>
                <a:sym typeface="Arial Black"/>
              </a:defRPr>
            </a:lvl3pPr>
            <a:lvl4pPr indent="0" lvl="3" marL="0" algn="r">
              <a:lnSpc>
                <a:spcPct val="100000"/>
              </a:lnSpc>
              <a:spcBef>
                <a:spcPts val="0"/>
              </a:spcBef>
              <a:spcAft>
                <a:spcPts val="0"/>
              </a:spcAft>
              <a:buNone/>
              <a:defRPr sz="1200">
                <a:latin typeface="Arial Black"/>
                <a:ea typeface="Arial Black"/>
                <a:cs typeface="Arial Black"/>
                <a:sym typeface="Arial Black"/>
              </a:defRPr>
            </a:lvl4pPr>
            <a:lvl5pPr indent="0" lvl="4" marL="0" algn="r">
              <a:lnSpc>
                <a:spcPct val="100000"/>
              </a:lnSpc>
              <a:spcBef>
                <a:spcPts val="0"/>
              </a:spcBef>
              <a:spcAft>
                <a:spcPts val="0"/>
              </a:spcAft>
              <a:buNone/>
              <a:defRPr sz="1200">
                <a:latin typeface="Arial Black"/>
                <a:ea typeface="Arial Black"/>
                <a:cs typeface="Arial Black"/>
                <a:sym typeface="Arial Black"/>
              </a:defRPr>
            </a:lvl5pPr>
            <a:lvl6pPr indent="0" lvl="5" marL="0" algn="r">
              <a:lnSpc>
                <a:spcPct val="100000"/>
              </a:lnSpc>
              <a:spcBef>
                <a:spcPts val="0"/>
              </a:spcBef>
              <a:spcAft>
                <a:spcPts val="0"/>
              </a:spcAft>
              <a:buNone/>
              <a:defRPr sz="1200">
                <a:latin typeface="Arial Black"/>
                <a:ea typeface="Arial Black"/>
                <a:cs typeface="Arial Black"/>
                <a:sym typeface="Arial Black"/>
              </a:defRPr>
            </a:lvl6pPr>
            <a:lvl7pPr indent="0" lvl="6" marL="0" algn="r">
              <a:lnSpc>
                <a:spcPct val="100000"/>
              </a:lnSpc>
              <a:spcBef>
                <a:spcPts val="0"/>
              </a:spcBef>
              <a:spcAft>
                <a:spcPts val="0"/>
              </a:spcAft>
              <a:buNone/>
              <a:defRPr sz="1200">
                <a:latin typeface="Arial Black"/>
                <a:ea typeface="Arial Black"/>
                <a:cs typeface="Arial Black"/>
                <a:sym typeface="Arial Black"/>
              </a:defRPr>
            </a:lvl7pPr>
            <a:lvl8pPr indent="0" lvl="7" marL="0" algn="r">
              <a:lnSpc>
                <a:spcPct val="100000"/>
              </a:lnSpc>
              <a:spcBef>
                <a:spcPts val="0"/>
              </a:spcBef>
              <a:spcAft>
                <a:spcPts val="0"/>
              </a:spcAft>
              <a:buNone/>
              <a:defRPr sz="1200">
                <a:latin typeface="Arial Black"/>
                <a:ea typeface="Arial Black"/>
                <a:cs typeface="Arial Black"/>
                <a:sym typeface="Arial Black"/>
              </a:defRPr>
            </a:lvl8pPr>
            <a:lvl9pPr indent="0" lvl="8" marL="0" algn="r">
              <a:lnSpc>
                <a:spcPct val="100000"/>
              </a:lnSpc>
              <a:spcBef>
                <a:spcPts val="0"/>
              </a:spcBef>
              <a:spcAft>
                <a:spcPts val="0"/>
              </a:spcAft>
              <a:buNone/>
              <a:defRPr sz="1200">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57" name="Shape 57"/>
        <p:cNvGrpSpPr/>
        <p:nvPr/>
      </p:nvGrpSpPr>
      <p:grpSpPr>
        <a:xfrm>
          <a:off x="0" y="0"/>
          <a:ext cx="0" cy="0"/>
          <a:chOff x="0" y="0"/>
          <a:chExt cx="0" cy="0"/>
        </a:xfrm>
      </p:grpSpPr>
      <p:sp>
        <p:nvSpPr>
          <p:cNvPr id="58" name="Google Shape;58;p5"/>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0" name="Google Shape;60;p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5"/>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63" name="Shape 63"/>
        <p:cNvGrpSpPr/>
        <p:nvPr/>
      </p:nvGrpSpPr>
      <p:grpSpPr>
        <a:xfrm>
          <a:off x="0" y="0"/>
          <a:ext cx="0" cy="0"/>
          <a:chOff x="0" y="0"/>
          <a:chExt cx="0" cy="0"/>
        </a:xfrm>
      </p:grpSpPr>
      <p:sp>
        <p:nvSpPr>
          <p:cNvPr id="64" name="Google Shape;64;p6"/>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66" name="Google Shape;66;p6"/>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текст и объект" type="txAndObj">
  <p:cSld name="TEXT_AND_OBJECT">
    <p:spTree>
      <p:nvGrpSpPr>
        <p:cNvPr id="67" name="Shape 67"/>
        <p:cNvGrpSpPr/>
        <p:nvPr/>
      </p:nvGrpSpPr>
      <p:grpSpPr>
        <a:xfrm>
          <a:off x="0" y="0"/>
          <a:ext cx="0" cy="0"/>
          <a:chOff x="0" y="0"/>
          <a:chExt cx="0" cy="0"/>
        </a:xfrm>
      </p:grpSpPr>
      <p:sp>
        <p:nvSpPr>
          <p:cNvPr id="68" name="Google Shape;68;p7"/>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
          <p:cNvSpPr txBox="1"/>
          <p:nvPr>
            <p:ph idx="1" type="body"/>
          </p:nvPr>
        </p:nvSpPr>
        <p:spPr>
          <a:xfrm>
            <a:off x="457200" y="1981200"/>
            <a:ext cx="4038600" cy="38862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0" name="Google Shape;70;p7"/>
          <p:cNvSpPr txBox="1"/>
          <p:nvPr>
            <p:ph idx="2" type="body"/>
          </p:nvPr>
        </p:nvSpPr>
        <p:spPr>
          <a:xfrm>
            <a:off x="4648200" y="1981200"/>
            <a:ext cx="4038600" cy="38862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1" name="Google Shape;71;p7"/>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7"/>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4" name="Shape 74"/>
        <p:cNvGrpSpPr/>
        <p:nvPr/>
      </p:nvGrpSpPr>
      <p:grpSpPr>
        <a:xfrm>
          <a:off x="0" y="0"/>
          <a:ext cx="0" cy="0"/>
          <a:chOff x="0" y="0"/>
          <a:chExt cx="0" cy="0"/>
        </a:xfrm>
      </p:grpSpPr>
      <p:sp>
        <p:nvSpPr>
          <p:cNvPr id="75" name="Google Shape;75;p8"/>
          <p:cNvSpPr txBox="1"/>
          <p:nvPr>
            <p:ph type="title"/>
          </p:nvPr>
        </p:nvSpPr>
        <p:spPr>
          <a:xfrm rot="5400000">
            <a:off x="4953000" y="2133600"/>
            <a:ext cx="5410200"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8"/>
          <p:cNvSpPr txBox="1"/>
          <p:nvPr>
            <p:ph idx="1" type="body"/>
          </p:nvPr>
        </p:nvSpPr>
        <p:spPr>
          <a:xfrm rot="5400000">
            <a:off x="762000" y="152400"/>
            <a:ext cx="5410200" cy="60198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7" name="Google Shape;77;p8"/>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8"/>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80" name="Shape 80"/>
        <p:cNvGrpSpPr/>
        <p:nvPr/>
      </p:nvGrpSpPr>
      <p:grpSpPr>
        <a:xfrm>
          <a:off x="0" y="0"/>
          <a:ext cx="0" cy="0"/>
          <a:chOff x="0" y="0"/>
          <a:chExt cx="0" cy="0"/>
        </a:xfrm>
      </p:grpSpPr>
      <p:sp>
        <p:nvSpPr>
          <p:cNvPr id="81" name="Google Shape;81;p9"/>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
          <p:cNvSpPr txBox="1"/>
          <p:nvPr>
            <p:ph idx="1" type="body"/>
          </p:nvPr>
        </p:nvSpPr>
        <p:spPr>
          <a:xfrm rot="5400000">
            <a:off x="2628900" y="-190500"/>
            <a:ext cx="3886200" cy="82296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9"/>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85" name="Google Shape;85;p9"/>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86" name="Shape 86"/>
        <p:cNvGrpSpPr/>
        <p:nvPr/>
      </p:nvGrpSpPr>
      <p:grpSpPr>
        <a:xfrm>
          <a:off x="0" y="0"/>
          <a:ext cx="0" cy="0"/>
          <a:chOff x="0" y="0"/>
          <a:chExt cx="0" cy="0"/>
        </a:xfrm>
      </p:grpSpPr>
      <p:sp>
        <p:nvSpPr>
          <p:cNvPr id="87" name="Google Shape;8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0"/>
          <p:cNvSpPr/>
          <p:nvPr>
            <p:ph idx="2" type="pic"/>
          </p:nvPr>
        </p:nvSpPr>
        <p:spPr>
          <a:xfrm>
            <a:off x="1792288" y="612775"/>
            <a:ext cx="5486400" cy="4114800"/>
          </a:xfrm>
          <a:prstGeom prst="rect">
            <a:avLst/>
          </a:prstGeom>
          <a:noFill/>
          <a:ln>
            <a:noFill/>
          </a:ln>
        </p:spPr>
      </p:sp>
      <p:sp>
        <p:nvSpPr>
          <p:cNvPr id="89" name="Google Shape;8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050"/>
              <a:buNone/>
              <a:defRPr sz="14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6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90" name="Google Shape;90;p10"/>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92" name="Google Shape;92;p10"/>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93" name="Shape 93"/>
        <p:cNvGrpSpPr/>
        <p:nvPr/>
      </p:nvGrpSpPr>
      <p:grpSpPr>
        <a:xfrm>
          <a:off x="0" y="0"/>
          <a:ext cx="0" cy="0"/>
          <a:chOff x="0" y="0"/>
          <a:chExt cx="0" cy="0"/>
        </a:xfrm>
      </p:grpSpPr>
      <p:sp>
        <p:nvSpPr>
          <p:cNvPr id="94" name="Google Shape;94;p1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81000" lvl="0" marL="457200" algn="l">
              <a:spcBef>
                <a:spcPts val="640"/>
              </a:spcBef>
              <a:spcAft>
                <a:spcPts val="0"/>
              </a:spcAft>
              <a:buSzPts val="2400"/>
              <a:buChar char="■"/>
              <a:defRPr sz="3200"/>
            </a:lvl1pPr>
            <a:lvl2pPr indent="-370840" lvl="1" marL="914400" algn="l">
              <a:spcBef>
                <a:spcPts val="560"/>
              </a:spcBef>
              <a:spcAft>
                <a:spcPts val="0"/>
              </a:spcAft>
              <a:buSzPts val="2240"/>
              <a:buChar char="◻"/>
              <a:defRPr sz="2800"/>
            </a:lvl2pPr>
            <a:lvl3pPr indent="-327660" lvl="2" marL="1371600" algn="l">
              <a:spcBef>
                <a:spcPts val="480"/>
              </a:spcBef>
              <a:spcAft>
                <a:spcPts val="0"/>
              </a:spcAft>
              <a:buSzPts val="1560"/>
              <a:buChar char="■"/>
              <a:defRPr sz="2400"/>
            </a:lvl3pPr>
            <a:lvl4pPr indent="-317500" lvl="3" marL="1828800" algn="l">
              <a:spcBef>
                <a:spcPts val="400"/>
              </a:spcBef>
              <a:spcAft>
                <a:spcPts val="0"/>
              </a:spcAft>
              <a:buSzPts val="14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96" name="Google Shape;96;p1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050"/>
              <a:buNone/>
              <a:defRPr sz="14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6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97" name="Google Shape;97;p1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11"/>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100" name="Shape 100"/>
        <p:cNvGrpSpPr/>
        <p:nvPr/>
      </p:nvGrpSpPr>
      <p:grpSpPr>
        <a:xfrm>
          <a:off x="0" y="0"/>
          <a:ext cx="0" cy="0"/>
          <a:chOff x="0" y="0"/>
          <a:chExt cx="0" cy="0"/>
        </a:xfrm>
      </p:grpSpPr>
      <p:sp>
        <p:nvSpPr>
          <p:cNvPr id="101" name="Google Shape;101;p12"/>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1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2"/>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105" name="Shape 105"/>
        <p:cNvGrpSpPr/>
        <p:nvPr/>
      </p:nvGrpSpPr>
      <p:grpSpPr>
        <a:xfrm>
          <a:off x="0" y="0"/>
          <a:ext cx="0" cy="0"/>
          <a:chOff x="0" y="0"/>
          <a:chExt cx="0" cy="0"/>
        </a:xfrm>
      </p:grpSpPr>
      <p:sp>
        <p:nvSpPr>
          <p:cNvPr id="106" name="Google Shape;10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80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108" name="Google Shape;108;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42900" lvl="0" marL="457200" algn="l">
              <a:spcBef>
                <a:spcPts val="480"/>
              </a:spcBef>
              <a:spcAft>
                <a:spcPts val="0"/>
              </a:spcAft>
              <a:buSzPts val="180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299719" lvl="3" marL="1828800" algn="l">
              <a:spcBef>
                <a:spcPts val="320"/>
              </a:spcBef>
              <a:spcAft>
                <a:spcPts val="0"/>
              </a:spcAft>
              <a:buSzPts val="112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109" name="Google Shape;109;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80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110" name="Google Shape;110;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42900" lvl="0" marL="457200" algn="l">
              <a:spcBef>
                <a:spcPts val="480"/>
              </a:spcBef>
              <a:spcAft>
                <a:spcPts val="0"/>
              </a:spcAft>
              <a:buSzPts val="180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299719" lvl="3" marL="1828800" algn="l">
              <a:spcBef>
                <a:spcPts val="320"/>
              </a:spcBef>
              <a:spcAft>
                <a:spcPts val="0"/>
              </a:spcAft>
              <a:buSzPts val="112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111" name="Google Shape;111;p1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113" name="Google Shape;113;p13"/>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114" name="Shape 114"/>
        <p:cNvGrpSpPr/>
        <p:nvPr/>
      </p:nvGrpSpPr>
      <p:grpSpPr>
        <a:xfrm>
          <a:off x="0" y="0"/>
          <a:ext cx="0" cy="0"/>
          <a:chOff x="0" y="0"/>
          <a:chExt cx="0" cy="0"/>
        </a:xfrm>
      </p:grpSpPr>
      <p:sp>
        <p:nvSpPr>
          <p:cNvPr id="115" name="Google Shape;115;p14"/>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4"/>
          <p:cNvSpPr txBox="1"/>
          <p:nvPr>
            <p:ph idx="1" type="body"/>
          </p:nvPr>
        </p:nvSpPr>
        <p:spPr>
          <a:xfrm>
            <a:off x="457200" y="1981200"/>
            <a:ext cx="4038600" cy="3886200"/>
          </a:xfrm>
          <a:prstGeom prst="rect">
            <a:avLst/>
          </a:prstGeom>
          <a:noFill/>
          <a:ln>
            <a:noFill/>
          </a:ln>
        </p:spPr>
        <p:txBody>
          <a:bodyPr anchorCtr="0" anchor="t" bIns="45700" lIns="91425" spcFirstLastPara="1" rIns="91425" wrap="square" tIns="45700">
            <a:noAutofit/>
          </a:bodyPr>
          <a:lstStyle>
            <a:lvl1pPr indent="-361950" lvl="0" marL="457200" algn="l">
              <a:spcBef>
                <a:spcPts val="560"/>
              </a:spcBef>
              <a:spcAft>
                <a:spcPts val="0"/>
              </a:spcAft>
              <a:buSzPts val="210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08610" lvl="3" marL="1828800" algn="l">
              <a:spcBef>
                <a:spcPts val="360"/>
              </a:spcBef>
              <a:spcAft>
                <a:spcPts val="0"/>
              </a:spcAft>
              <a:buSzPts val="126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117" name="Google Shape;117;p14"/>
          <p:cNvSpPr txBox="1"/>
          <p:nvPr>
            <p:ph idx="2" type="body"/>
          </p:nvPr>
        </p:nvSpPr>
        <p:spPr>
          <a:xfrm>
            <a:off x="4648200" y="1981200"/>
            <a:ext cx="4038600" cy="3886200"/>
          </a:xfrm>
          <a:prstGeom prst="rect">
            <a:avLst/>
          </a:prstGeom>
          <a:noFill/>
          <a:ln>
            <a:noFill/>
          </a:ln>
        </p:spPr>
        <p:txBody>
          <a:bodyPr anchorCtr="0" anchor="t" bIns="45700" lIns="91425" spcFirstLastPara="1" rIns="91425" wrap="square" tIns="45700">
            <a:noAutofit/>
          </a:bodyPr>
          <a:lstStyle>
            <a:lvl1pPr indent="-361950" lvl="0" marL="457200" algn="l">
              <a:spcBef>
                <a:spcPts val="560"/>
              </a:spcBef>
              <a:spcAft>
                <a:spcPts val="0"/>
              </a:spcAft>
              <a:buSzPts val="210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08610" lvl="3" marL="1828800" algn="l">
              <a:spcBef>
                <a:spcPts val="360"/>
              </a:spcBef>
              <a:spcAft>
                <a:spcPts val="0"/>
              </a:spcAft>
              <a:buSzPts val="126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118" name="Google Shape;118;p1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1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120" name="Google Shape;120;p14"/>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121" name="Shape 121"/>
        <p:cNvGrpSpPr/>
        <p:nvPr/>
      </p:nvGrpSpPr>
      <p:grpSpPr>
        <a:xfrm>
          <a:off x="0" y="0"/>
          <a:ext cx="0" cy="0"/>
          <a:chOff x="0" y="0"/>
          <a:chExt cx="0" cy="0"/>
        </a:xfrm>
      </p:grpSpPr>
      <p:sp>
        <p:nvSpPr>
          <p:cNvPr id="122" name="Google Shape;122;p1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SzPts val="1500"/>
              <a:buNone/>
              <a:defRPr sz="2000"/>
            </a:lvl1pPr>
            <a:lvl2pPr indent="-228600" lvl="1" marL="914400" algn="l">
              <a:spcBef>
                <a:spcPts val="360"/>
              </a:spcBef>
              <a:spcAft>
                <a:spcPts val="0"/>
              </a:spcAft>
              <a:buSzPts val="1440"/>
              <a:buNone/>
              <a:defRPr sz="1800"/>
            </a:lvl2pPr>
            <a:lvl3pPr indent="-228600" lvl="2" marL="1371600" algn="l">
              <a:spcBef>
                <a:spcPts val="320"/>
              </a:spcBef>
              <a:spcAft>
                <a:spcPts val="0"/>
              </a:spcAft>
              <a:buSzPts val="1040"/>
              <a:buNone/>
              <a:defRPr sz="1600"/>
            </a:lvl3pPr>
            <a:lvl4pPr indent="-228600" lvl="3" marL="1828800" algn="l">
              <a:spcBef>
                <a:spcPts val="280"/>
              </a:spcBef>
              <a:spcAft>
                <a:spcPts val="0"/>
              </a:spcAft>
              <a:buSzPts val="980"/>
              <a:buNone/>
              <a:defRPr sz="1400"/>
            </a:lvl4pPr>
            <a:lvl5pPr indent="-228600" lvl="4" marL="2286000" algn="l">
              <a:spcBef>
                <a:spcPts val="280"/>
              </a:spcBef>
              <a:spcAft>
                <a:spcPts val="0"/>
              </a:spcAft>
              <a:buSzPts val="1400"/>
              <a:buNone/>
              <a:defRPr sz="1400"/>
            </a:lvl5pPr>
            <a:lvl6pPr indent="-228600" lvl="5" marL="2743200" algn="l">
              <a:spcBef>
                <a:spcPts val="280"/>
              </a:spcBef>
              <a:spcAft>
                <a:spcPts val="0"/>
              </a:spcAft>
              <a:buSzPts val="1400"/>
              <a:buNone/>
              <a:defRPr sz="1400"/>
            </a:lvl6pPr>
            <a:lvl7pPr indent="-228600" lvl="6" marL="3200400" algn="l">
              <a:spcBef>
                <a:spcPts val="280"/>
              </a:spcBef>
              <a:spcAft>
                <a:spcPts val="0"/>
              </a:spcAft>
              <a:buSzPts val="1400"/>
              <a:buNone/>
              <a:defRPr sz="1400"/>
            </a:lvl7pPr>
            <a:lvl8pPr indent="-228600" lvl="7" marL="3657600" algn="l">
              <a:spcBef>
                <a:spcPts val="280"/>
              </a:spcBef>
              <a:spcAft>
                <a:spcPts val="0"/>
              </a:spcAft>
              <a:buSzPts val="1400"/>
              <a:buNone/>
              <a:defRPr sz="1400"/>
            </a:lvl8pPr>
            <a:lvl9pPr indent="-228600" lvl="8" marL="4114800" algn="l">
              <a:spcBef>
                <a:spcPts val="280"/>
              </a:spcBef>
              <a:spcAft>
                <a:spcPts val="0"/>
              </a:spcAft>
              <a:buSzPts val="1400"/>
              <a:buNone/>
              <a:defRPr sz="1400"/>
            </a:lvl9pPr>
          </a:lstStyle>
          <a:p/>
        </p:txBody>
      </p:sp>
      <p:sp>
        <p:nvSpPr>
          <p:cNvPr id="124" name="Google Shape;124;p1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15"/>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theme" Target="../theme/theme1.xml"/><Relationship Id="rId12" Type="http://schemas.openxmlformats.org/officeDocument/2006/relationships/slideLayout" Target="../slideLayouts/slideLayout13.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0" y="0"/>
            <a:ext cx="9144000" cy="6858000"/>
            <a:chOff x="0" y="0"/>
            <a:chExt cx="5760" cy="4320"/>
          </a:xfrm>
        </p:grpSpPr>
        <p:sp>
          <p:nvSpPr>
            <p:cNvPr id="11" name="Google Shape;11;p1"/>
            <p:cNvSpPr txBox="1"/>
            <p:nvPr/>
          </p:nvSpPr>
          <p:spPr>
            <a:xfrm>
              <a:off x="0" y="0"/>
              <a:ext cx="2208" cy="4320"/>
            </a:xfrm>
            <a:prstGeom prst="rect">
              <a:avLst/>
            </a:prstGeom>
            <a:gradFill>
              <a:gsLst>
                <a:gs pos="0">
                  <a:schemeClr val="folHlink"/>
                </a:gs>
                <a:gs pos="100000">
                  <a:schemeClr val="lt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 name="Google Shape;12;p1"/>
            <p:cNvSpPr txBox="1"/>
            <p:nvPr/>
          </p:nvSpPr>
          <p:spPr>
            <a:xfrm>
              <a:off x="1081" y="1065"/>
              <a:ext cx="4679" cy="1596"/>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13" name="Google Shape;13;p1"/>
            <p:cNvGrpSpPr/>
            <p:nvPr/>
          </p:nvGrpSpPr>
          <p:grpSpPr>
            <a:xfrm>
              <a:off x="0" y="672"/>
              <a:ext cx="1806" cy="1989"/>
              <a:chOff x="0" y="672"/>
              <a:chExt cx="1806" cy="1989"/>
            </a:xfrm>
          </p:grpSpPr>
          <p:sp>
            <p:nvSpPr>
              <p:cNvPr id="14" name="Google Shape;14;p1"/>
              <p:cNvSpPr txBox="1"/>
              <p:nvPr/>
            </p:nvSpPr>
            <p:spPr>
              <a:xfrm>
                <a:off x="361" y="2257"/>
                <a:ext cx="363" cy="40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 name="Google Shape;15;p1"/>
              <p:cNvSpPr txBox="1"/>
              <p:nvPr/>
            </p:nvSpPr>
            <p:spPr>
              <a:xfrm>
                <a:off x="1081" y="1065"/>
                <a:ext cx="362" cy="405"/>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 name="Google Shape;16;p1"/>
              <p:cNvSpPr txBox="1"/>
              <p:nvPr/>
            </p:nvSpPr>
            <p:spPr>
              <a:xfrm>
                <a:off x="1437" y="672"/>
                <a:ext cx="369" cy="400"/>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 name="Google Shape;17;p1"/>
              <p:cNvSpPr txBox="1"/>
              <p:nvPr/>
            </p:nvSpPr>
            <p:spPr>
              <a:xfrm>
                <a:off x="719" y="2257"/>
                <a:ext cx="368" cy="404"/>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 name="Google Shape;18;p1"/>
              <p:cNvSpPr txBox="1"/>
              <p:nvPr/>
            </p:nvSpPr>
            <p:spPr>
              <a:xfrm>
                <a:off x="1437" y="1065"/>
                <a:ext cx="369" cy="405"/>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 name="Google Shape;19;p1"/>
              <p:cNvSpPr txBox="1"/>
              <p:nvPr/>
            </p:nvSpPr>
            <p:spPr>
              <a:xfrm>
                <a:off x="719" y="1464"/>
                <a:ext cx="368" cy="399"/>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 name="Google Shape;20;p1"/>
              <p:cNvSpPr txBox="1"/>
              <p:nvPr/>
            </p:nvSpPr>
            <p:spPr>
              <a:xfrm>
                <a:off x="0" y="1464"/>
                <a:ext cx="367" cy="399"/>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 name="Google Shape;21;p1"/>
              <p:cNvSpPr txBox="1"/>
              <p:nvPr/>
            </p:nvSpPr>
            <p:spPr>
              <a:xfrm>
                <a:off x="1081" y="1464"/>
                <a:ext cx="362" cy="399"/>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 name="Google Shape;22;p1"/>
              <p:cNvSpPr txBox="1"/>
              <p:nvPr/>
            </p:nvSpPr>
            <p:spPr>
              <a:xfrm>
                <a:off x="361" y="1857"/>
                <a:ext cx="363" cy="406"/>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 name="Google Shape;23;p1"/>
              <p:cNvSpPr txBox="1"/>
              <p:nvPr/>
            </p:nvSpPr>
            <p:spPr>
              <a:xfrm>
                <a:off x="719" y="1857"/>
                <a:ext cx="368" cy="40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grpSp>
      <p:sp>
        <p:nvSpPr>
          <p:cNvPr id="24" name="Google Shape;24;p1"/>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4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4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4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4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400" u="none" cap="none" strike="noStrike">
                <a:solidFill>
                  <a:schemeClr val="dk1"/>
                </a:solidFill>
                <a:latin typeface="Arial"/>
                <a:ea typeface="Arial"/>
                <a:cs typeface="Arial"/>
                <a:sym typeface="Arial"/>
              </a:defRPr>
            </a:lvl9pPr>
          </a:lstStyle>
          <a:p/>
        </p:txBody>
      </p:sp>
      <p:sp>
        <p:nvSpPr>
          <p:cNvPr id="25" name="Google Shape;25;p1"/>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640"/>
              </a:spcBef>
              <a:spcAft>
                <a:spcPts val="0"/>
              </a:spcAft>
              <a:buClr>
                <a:schemeClr val="lt2"/>
              </a:buClr>
              <a:buSzPts val="2400"/>
              <a:buFont typeface="Noto Sans Symbols"/>
              <a:buChar char="■"/>
              <a:defRPr b="0" i="0" sz="3200" u="none" cap="none" strike="noStrike">
                <a:solidFill>
                  <a:schemeClr val="dk1"/>
                </a:solidFill>
                <a:latin typeface="Arial"/>
                <a:ea typeface="Arial"/>
                <a:cs typeface="Arial"/>
                <a:sym typeface="Arial"/>
              </a:defRPr>
            </a:lvl1pPr>
            <a:lvl2pPr indent="-370840" lvl="1" marL="914400" marR="0" rtl="0" algn="l">
              <a:spcBef>
                <a:spcPts val="560"/>
              </a:spcBef>
              <a:spcAft>
                <a:spcPts val="0"/>
              </a:spcAft>
              <a:buClr>
                <a:schemeClr val="accent2"/>
              </a:buClr>
              <a:buSzPts val="2240"/>
              <a:buFont typeface="Noto Sans Symbols"/>
              <a:buChar char="◻"/>
              <a:defRPr b="0" i="0" sz="2800" u="none" cap="none" strike="noStrike">
                <a:solidFill>
                  <a:schemeClr val="dk1"/>
                </a:solidFill>
                <a:latin typeface="Arial"/>
                <a:ea typeface="Arial"/>
                <a:cs typeface="Arial"/>
                <a:sym typeface="Arial"/>
              </a:defRPr>
            </a:lvl2pPr>
            <a:lvl3pPr indent="-327660" lvl="2" marL="1371600" marR="0" rtl="0" algn="l">
              <a:spcBef>
                <a:spcPts val="480"/>
              </a:spcBef>
              <a:spcAft>
                <a:spcPts val="0"/>
              </a:spcAft>
              <a:buClr>
                <a:schemeClr val="lt2"/>
              </a:buClr>
              <a:buSzPts val="1560"/>
              <a:buFont typeface="Noto Sans Symbols"/>
              <a:buChar char="■"/>
              <a:defRPr b="0" i="0" sz="2400" u="none" cap="none" strike="noStrike">
                <a:solidFill>
                  <a:schemeClr val="dk1"/>
                </a:solidFill>
                <a:latin typeface="Arial"/>
                <a:ea typeface="Arial"/>
                <a:cs typeface="Arial"/>
                <a:sym typeface="Arial"/>
              </a:defRPr>
            </a:lvl3pPr>
            <a:lvl4pPr indent="-317500" lvl="3" marL="1828800" marR="0" rtl="0" algn="l">
              <a:spcBef>
                <a:spcPts val="400"/>
              </a:spcBef>
              <a:spcAft>
                <a:spcPts val="0"/>
              </a:spcAft>
              <a:buClr>
                <a:schemeClr val="accent2"/>
              </a:buClr>
              <a:buSzPts val="14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9pPr>
          </a:lstStyle>
          <a:p/>
        </p:txBody>
      </p:sp>
      <p:sp>
        <p:nvSpPr>
          <p:cNvPr id="26" name="Google Shape;26;p1"/>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i="0" sz="12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 name="Google Shape;28;p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 name="Shape 35"/>
        <p:cNvGrpSpPr/>
        <p:nvPr/>
      </p:nvGrpSpPr>
      <p:grpSpPr>
        <a:xfrm>
          <a:off x="0" y="0"/>
          <a:ext cx="0" cy="0"/>
          <a:chOff x="0" y="0"/>
          <a:chExt cx="0" cy="0"/>
        </a:xfrm>
      </p:grpSpPr>
      <p:sp>
        <p:nvSpPr>
          <p:cNvPr id="36" name="Google Shape;36;p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i="0" sz="12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1pPr>
            <a:lvl2pPr indent="0" lvl="1"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2pPr>
            <a:lvl3pPr indent="0" lvl="2"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3pPr>
            <a:lvl4pPr indent="0" lvl="3"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4pPr>
            <a:lvl5pPr indent="0" lvl="4"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5pPr>
            <a:lvl6pPr indent="0" lvl="5"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6pPr>
            <a:lvl7pPr indent="0" lvl="6"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7pPr>
            <a:lvl8pPr indent="0" lvl="7"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8pPr>
            <a:lvl9pPr indent="0" lvl="8" marL="0" marR="0" rtl="0" algn="r">
              <a:lnSpc>
                <a:spcPct val="100000"/>
              </a:lnSpc>
              <a:spcBef>
                <a:spcPts val="0"/>
              </a:spcBef>
              <a:spcAft>
                <a:spcPts val="0"/>
              </a:spcAft>
              <a:buClr>
                <a:schemeClr val="dk1"/>
              </a:buClr>
              <a:buSzPts val="1200"/>
              <a:buFont typeface="Arial Black"/>
              <a:buNone/>
              <a:defRPr b="0" i="0" sz="1200" u="non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grpSp>
        <p:nvGrpSpPr>
          <p:cNvPr id="38" name="Google Shape;38;p3"/>
          <p:cNvGrpSpPr/>
          <p:nvPr/>
        </p:nvGrpSpPr>
        <p:grpSpPr>
          <a:xfrm>
            <a:off x="0" y="0"/>
            <a:ext cx="9144000" cy="546100"/>
            <a:chOff x="0" y="0"/>
            <a:chExt cx="5760" cy="344"/>
          </a:xfrm>
        </p:grpSpPr>
        <p:sp>
          <p:nvSpPr>
            <p:cNvPr id="39" name="Google Shape;39;p3"/>
            <p:cNvSpPr txBox="1"/>
            <p:nvPr/>
          </p:nvSpPr>
          <p:spPr>
            <a:xfrm>
              <a:off x="0" y="0"/>
              <a:ext cx="180" cy="336"/>
            </a:xfrm>
            <a:prstGeom prst="rect">
              <a:avLst/>
            </a:prstGeom>
            <a:gradFill>
              <a:gsLst>
                <a:gs pos="0">
                  <a:schemeClr val="folHlink"/>
                </a:gs>
                <a:gs pos="100000">
                  <a:schemeClr val="lt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 name="Google Shape;40;p3"/>
            <p:cNvSpPr txBox="1"/>
            <p:nvPr/>
          </p:nvSpPr>
          <p:spPr>
            <a:xfrm>
              <a:off x="260" y="85"/>
              <a:ext cx="5500" cy="173"/>
            </a:xfrm>
            <a:prstGeom prst="rect">
              <a:avLst/>
            </a:prstGeom>
            <a:gradFill>
              <a:gsLst>
                <a:gs pos="0">
                  <a:schemeClr val="lt2"/>
                </a:gs>
                <a:gs pos="100000">
                  <a:schemeClr val="lt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 name="Google Shape;41;p3"/>
            <p:cNvSpPr txBox="1"/>
            <p:nvPr/>
          </p:nvSpPr>
          <p:spPr>
            <a:xfrm>
              <a:off x="258" y="85"/>
              <a:ext cx="87" cy="89"/>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2" name="Google Shape;42;p3"/>
            <p:cNvSpPr txBox="1"/>
            <p:nvPr/>
          </p:nvSpPr>
          <p:spPr>
            <a:xfrm>
              <a:off x="345" y="0"/>
              <a:ext cx="88" cy="87"/>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3" name="Google Shape;43;p3"/>
            <p:cNvSpPr txBox="1"/>
            <p:nvPr/>
          </p:nvSpPr>
          <p:spPr>
            <a:xfrm>
              <a:off x="345" y="85"/>
              <a:ext cx="88" cy="89"/>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4" name="Google Shape;44;p3"/>
            <p:cNvSpPr txBox="1"/>
            <p:nvPr/>
          </p:nvSpPr>
          <p:spPr>
            <a:xfrm>
              <a:off x="173" y="173"/>
              <a:ext cx="86" cy="87"/>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5" name="Google Shape;45;p3"/>
            <p:cNvSpPr txBox="1"/>
            <p:nvPr/>
          </p:nvSpPr>
          <p:spPr>
            <a:xfrm>
              <a:off x="83" y="86"/>
              <a:ext cx="89" cy="87"/>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6" name="Google Shape;46;p3"/>
            <p:cNvSpPr txBox="1"/>
            <p:nvPr/>
          </p:nvSpPr>
          <p:spPr>
            <a:xfrm>
              <a:off x="258" y="171"/>
              <a:ext cx="87" cy="87"/>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 name="Google Shape;47;p3"/>
            <p:cNvSpPr txBox="1"/>
            <p:nvPr/>
          </p:nvSpPr>
          <p:spPr>
            <a:xfrm>
              <a:off x="173" y="258"/>
              <a:ext cx="86" cy="8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48" name="Google Shape;48;p3"/>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4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4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4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4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400" u="none" cap="none" strike="noStrike">
                <a:solidFill>
                  <a:schemeClr val="dk1"/>
                </a:solidFill>
                <a:latin typeface="Arial"/>
                <a:ea typeface="Arial"/>
                <a:cs typeface="Arial"/>
                <a:sym typeface="Arial"/>
              </a:defRPr>
            </a:lvl9pPr>
          </a:lstStyle>
          <a:p/>
        </p:txBody>
      </p:sp>
      <p:sp>
        <p:nvSpPr>
          <p:cNvPr id="49" name="Google Shape;49;p3"/>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640"/>
              </a:spcBef>
              <a:spcAft>
                <a:spcPts val="0"/>
              </a:spcAft>
              <a:buClr>
                <a:schemeClr val="lt2"/>
              </a:buClr>
              <a:buSzPts val="2400"/>
              <a:buFont typeface="Noto Sans Symbols"/>
              <a:buChar char="■"/>
              <a:defRPr b="0" i="0" sz="3200" u="none" cap="none" strike="noStrike">
                <a:solidFill>
                  <a:schemeClr val="dk1"/>
                </a:solidFill>
                <a:latin typeface="Arial"/>
                <a:ea typeface="Arial"/>
                <a:cs typeface="Arial"/>
                <a:sym typeface="Arial"/>
              </a:defRPr>
            </a:lvl1pPr>
            <a:lvl2pPr indent="-370840" lvl="1" marL="914400" marR="0" rtl="0" algn="l">
              <a:spcBef>
                <a:spcPts val="560"/>
              </a:spcBef>
              <a:spcAft>
                <a:spcPts val="0"/>
              </a:spcAft>
              <a:buClr>
                <a:schemeClr val="accent2"/>
              </a:buClr>
              <a:buSzPts val="2240"/>
              <a:buFont typeface="Noto Sans Symbols"/>
              <a:buChar char="◻"/>
              <a:defRPr b="0" i="0" sz="2800" u="none" cap="none" strike="noStrike">
                <a:solidFill>
                  <a:schemeClr val="dk1"/>
                </a:solidFill>
                <a:latin typeface="Arial"/>
                <a:ea typeface="Arial"/>
                <a:cs typeface="Arial"/>
                <a:sym typeface="Arial"/>
              </a:defRPr>
            </a:lvl2pPr>
            <a:lvl3pPr indent="-327660" lvl="2" marL="1371600" marR="0" rtl="0" algn="l">
              <a:spcBef>
                <a:spcPts val="480"/>
              </a:spcBef>
              <a:spcAft>
                <a:spcPts val="0"/>
              </a:spcAft>
              <a:buClr>
                <a:schemeClr val="lt2"/>
              </a:buClr>
              <a:buSzPts val="1560"/>
              <a:buFont typeface="Noto Sans Symbols"/>
              <a:buChar char="■"/>
              <a:defRPr b="0" i="0" sz="2400" u="none" cap="none" strike="noStrike">
                <a:solidFill>
                  <a:schemeClr val="dk1"/>
                </a:solidFill>
                <a:latin typeface="Arial"/>
                <a:ea typeface="Arial"/>
                <a:cs typeface="Arial"/>
                <a:sym typeface="Arial"/>
              </a:defRPr>
            </a:lvl3pPr>
            <a:lvl4pPr indent="-317500" lvl="3" marL="1828800" marR="0" rtl="0" algn="l">
              <a:spcBef>
                <a:spcPts val="400"/>
              </a:spcBef>
              <a:spcAft>
                <a:spcPts val="0"/>
              </a:spcAft>
              <a:buClr>
                <a:schemeClr val="accent2"/>
              </a:buClr>
              <a:buSzPts val="14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9pPr>
          </a:lstStyle>
          <a:p/>
        </p:txBody>
      </p:sp>
      <p:sp>
        <p:nvSpPr>
          <p:cNvPr id="50" name="Google Shape;50;p3"/>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jpg"/><Relationship Id="rId4" Type="http://schemas.openxmlformats.org/officeDocument/2006/relationships/image" Target="../media/image5.jpg"/><Relationship Id="rId5" Type="http://schemas.openxmlformats.org/officeDocument/2006/relationships/image" Target="../media/image7.jpg"/><Relationship Id="rId6"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5.jpg"/><Relationship Id="rId4"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0.jp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3.jpg"/><Relationship Id="rId4" Type="http://schemas.openxmlformats.org/officeDocument/2006/relationships/image" Target="../media/image24.jpg"/><Relationship Id="rId5"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1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32" name="Google Shape;132;p16"/>
          <p:cNvSpPr txBox="1"/>
          <p:nvPr>
            <p:ph type="ctrTitle"/>
          </p:nvPr>
        </p:nvSpPr>
        <p:spPr>
          <a:xfrm>
            <a:off x="2971800" y="1828800"/>
            <a:ext cx="6019800" cy="2209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FFFF"/>
              </a:buClr>
              <a:buSzPts val="4600"/>
              <a:buFont typeface="Arial"/>
              <a:buNone/>
            </a:pPr>
            <a:r>
              <a:rPr b="0" i="0" lang="en-US" sz="4600" u="none">
                <a:solidFill>
                  <a:srgbClr val="FFFFFF"/>
                </a:solidFill>
                <a:latin typeface="Arial"/>
                <a:ea typeface="Arial"/>
                <a:cs typeface="Arial"/>
                <a:sym typeface="Arial"/>
              </a:rPr>
              <a:t>Технические средства обработки информации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p1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138" name="Google Shape;138;p17"/>
          <p:cNvSpPr txBox="1"/>
          <p:nvPr>
            <p:ph type="title"/>
          </p:nvPr>
        </p:nvSpPr>
        <p:spPr>
          <a:xfrm>
            <a:off x="457200" y="457200"/>
            <a:ext cx="8229600" cy="95567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4000"/>
              <a:buFont typeface="Arial"/>
              <a:buNone/>
            </a:pPr>
            <a:r>
              <a:rPr b="0" i="0" lang="en-US" sz="4000" u="none">
                <a:solidFill>
                  <a:schemeClr val="lt2"/>
                </a:solidFill>
                <a:latin typeface="Arial"/>
                <a:ea typeface="Arial"/>
                <a:cs typeface="Arial"/>
                <a:sym typeface="Arial"/>
              </a:rPr>
              <a:t>Архитектура компьютера</a:t>
            </a:r>
            <a:endParaRPr/>
          </a:p>
        </p:txBody>
      </p:sp>
      <p:sp>
        <p:nvSpPr>
          <p:cNvPr id="139" name="Google Shape;139;p17"/>
          <p:cNvSpPr txBox="1"/>
          <p:nvPr>
            <p:ph idx="1" type="body"/>
          </p:nvPr>
        </p:nvSpPr>
        <p:spPr>
          <a:xfrm>
            <a:off x="430212" y="1557337"/>
            <a:ext cx="8389937" cy="49672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800"/>
              <a:buFont typeface="Noto Sans Symbols"/>
              <a:buNone/>
            </a:pPr>
            <a:r>
              <a:rPr b="1" i="0" lang="en-US" sz="2400" u="none" cap="none" strike="noStrike">
                <a:solidFill>
                  <a:schemeClr val="lt2"/>
                </a:solidFill>
                <a:latin typeface="Arial"/>
                <a:ea typeface="Arial"/>
                <a:cs typeface="Arial"/>
                <a:sym typeface="Arial"/>
              </a:rPr>
              <a:t>Архитектура -</a:t>
            </a:r>
            <a:r>
              <a:rPr b="0" i="0" lang="en-US" sz="2000" u="none" cap="none" strike="noStrike">
                <a:solidFill>
                  <a:schemeClr val="dk1"/>
                </a:solidFill>
                <a:latin typeface="Arial"/>
                <a:ea typeface="Arial"/>
                <a:cs typeface="Arial"/>
                <a:sym typeface="Arial"/>
              </a:rPr>
              <a:t> совокупность общих принципов организации аппаратно-программных средств и их основных характеристик, определяющих функциональные возможности ЭВМ</a:t>
            </a:r>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cap="none" strike="noStrike">
                <a:solidFill>
                  <a:schemeClr val="dk1"/>
                </a:solidFill>
                <a:latin typeface="Arial"/>
                <a:ea typeface="Arial"/>
                <a:cs typeface="Arial"/>
                <a:sym typeface="Arial"/>
              </a:rPr>
              <a:t>Архитектура ЭВМ</a:t>
            </a:r>
            <a:r>
              <a:rPr b="0" i="0" lang="en-US" sz="2000" u="none" cap="none" strike="noStrike">
                <a:solidFill>
                  <a:schemeClr val="dk1"/>
                </a:solidFill>
                <a:latin typeface="Arial"/>
                <a:ea typeface="Arial"/>
                <a:cs typeface="Arial"/>
                <a:sym typeface="Arial"/>
              </a:rPr>
              <a:t> охватывает обширный круг проблем, связанных с созданием комплекса аппаратных и программных средств и учитывающих большое количество факторов. Главные из них: </a:t>
            </a:r>
            <a:endParaRPr/>
          </a:p>
          <a:p>
            <a:pPr indent="-342900" lvl="0" marL="342900" marR="0" rtl="0" algn="l">
              <a:lnSpc>
                <a:spcPct val="80000"/>
              </a:lnSpc>
              <a:spcBef>
                <a:spcPts val="400"/>
              </a:spcBef>
              <a:spcAft>
                <a:spcPts val="0"/>
              </a:spcAft>
              <a:buClr>
                <a:schemeClr val="lt2"/>
              </a:buClr>
              <a:buSzPts val="1500"/>
              <a:buFont typeface="Noto Sans Symbols"/>
              <a:buChar char="■"/>
            </a:pPr>
            <a:r>
              <a:rPr b="0" i="0" lang="en-US" sz="2000" u="none" cap="none" strike="noStrike">
                <a:solidFill>
                  <a:schemeClr val="dk1"/>
                </a:solidFill>
                <a:latin typeface="Arial"/>
                <a:ea typeface="Arial"/>
                <a:cs typeface="Arial"/>
                <a:sym typeface="Arial"/>
              </a:rPr>
              <a:t>стоимость, </a:t>
            </a:r>
            <a:endParaRPr/>
          </a:p>
          <a:p>
            <a:pPr indent="-342900" lvl="0" marL="342900" marR="0" rtl="0" algn="l">
              <a:lnSpc>
                <a:spcPct val="80000"/>
              </a:lnSpc>
              <a:spcBef>
                <a:spcPts val="400"/>
              </a:spcBef>
              <a:spcAft>
                <a:spcPts val="0"/>
              </a:spcAft>
              <a:buClr>
                <a:schemeClr val="lt2"/>
              </a:buClr>
              <a:buSzPts val="1500"/>
              <a:buFont typeface="Noto Sans Symbols"/>
              <a:buChar char="■"/>
            </a:pPr>
            <a:r>
              <a:rPr b="0" i="0" lang="en-US" sz="2000" u="none" cap="none" strike="noStrike">
                <a:solidFill>
                  <a:schemeClr val="dk1"/>
                </a:solidFill>
                <a:latin typeface="Arial"/>
                <a:ea typeface="Arial"/>
                <a:cs typeface="Arial"/>
                <a:sym typeface="Arial"/>
              </a:rPr>
              <a:t>сфера применения, </a:t>
            </a:r>
            <a:endParaRPr/>
          </a:p>
          <a:p>
            <a:pPr indent="-342900" lvl="0" marL="342900" marR="0" rtl="0" algn="l">
              <a:lnSpc>
                <a:spcPct val="80000"/>
              </a:lnSpc>
              <a:spcBef>
                <a:spcPts val="400"/>
              </a:spcBef>
              <a:spcAft>
                <a:spcPts val="0"/>
              </a:spcAft>
              <a:buClr>
                <a:schemeClr val="lt2"/>
              </a:buClr>
              <a:buSzPts val="1500"/>
              <a:buFont typeface="Noto Sans Symbols"/>
              <a:buChar char="■"/>
            </a:pPr>
            <a:r>
              <a:rPr b="0" i="0" lang="en-US" sz="2000" u="none" cap="none" strike="noStrike">
                <a:solidFill>
                  <a:schemeClr val="dk1"/>
                </a:solidFill>
                <a:latin typeface="Arial"/>
                <a:ea typeface="Arial"/>
                <a:cs typeface="Arial"/>
                <a:sym typeface="Arial"/>
              </a:rPr>
              <a:t>функциональные возможности, </a:t>
            </a:r>
            <a:endParaRPr/>
          </a:p>
          <a:p>
            <a:pPr indent="-342900" lvl="0" marL="342900" marR="0" rtl="0" algn="l">
              <a:lnSpc>
                <a:spcPct val="80000"/>
              </a:lnSpc>
              <a:spcBef>
                <a:spcPts val="400"/>
              </a:spcBef>
              <a:spcAft>
                <a:spcPts val="0"/>
              </a:spcAft>
              <a:buClr>
                <a:schemeClr val="lt2"/>
              </a:buClr>
              <a:buSzPts val="1500"/>
              <a:buFont typeface="Noto Sans Symbols"/>
              <a:buChar char="■"/>
            </a:pPr>
            <a:r>
              <a:rPr b="0" i="0" lang="en-US" sz="2000" u="none" cap="none" strike="noStrike">
                <a:solidFill>
                  <a:schemeClr val="dk1"/>
                </a:solidFill>
                <a:latin typeface="Arial"/>
                <a:ea typeface="Arial"/>
                <a:cs typeface="Arial"/>
                <a:sym typeface="Arial"/>
              </a:rPr>
              <a:t>удобство в эксплуатации.</a:t>
            </a:r>
            <a:endParaRPr/>
          </a:p>
          <a:p>
            <a:pPr indent="-342900" lvl="0" marL="342900" marR="0" rtl="0" algn="l">
              <a:lnSpc>
                <a:spcPct val="80000"/>
              </a:lnSpc>
              <a:spcBef>
                <a:spcPts val="480"/>
              </a:spcBef>
              <a:spcAft>
                <a:spcPts val="0"/>
              </a:spcAft>
              <a:buClr>
                <a:schemeClr val="lt2"/>
              </a:buClr>
              <a:buSzPts val="1500"/>
              <a:buFont typeface="Noto Sans Symbols"/>
              <a:buNone/>
            </a:pPr>
            <a:r>
              <a:rPr b="0" i="0" lang="en-US" sz="2000" u="none" cap="none" strike="noStrike">
                <a:solidFill>
                  <a:schemeClr val="dk1"/>
                </a:solidFill>
                <a:latin typeface="Arial"/>
                <a:ea typeface="Arial"/>
                <a:cs typeface="Arial"/>
                <a:sym typeface="Arial"/>
              </a:rPr>
              <a:t>Основным компонентом архитектуры считаются </a:t>
            </a:r>
            <a:r>
              <a:rPr b="1" i="0" lang="en-US" sz="2400" u="none" cap="none" strike="noStrike">
                <a:solidFill>
                  <a:schemeClr val="lt2"/>
                </a:solidFill>
                <a:latin typeface="Arial"/>
                <a:ea typeface="Arial"/>
                <a:cs typeface="Arial"/>
                <a:sym typeface="Arial"/>
              </a:rPr>
              <a:t>аппаратные средства</a:t>
            </a:r>
            <a:endParaRPr b="0" i="0" sz="2400" u="none" cap="none" strike="noStrike">
              <a:solidFill>
                <a:schemeClr val="lt2"/>
              </a:solidFill>
              <a:latin typeface="Arial"/>
              <a:ea typeface="Arial"/>
              <a:cs typeface="Arial"/>
              <a:sym typeface="Arial"/>
            </a:endParaRPr>
          </a:p>
          <a:p>
            <a:pPr indent="-342900" lvl="0" marL="342900" marR="0" rtl="0" algn="l">
              <a:lnSpc>
                <a:spcPct val="80000"/>
              </a:lnSpc>
              <a:spcBef>
                <a:spcPts val="480"/>
              </a:spcBef>
              <a:spcAft>
                <a:spcPts val="0"/>
              </a:spcAft>
              <a:buClr>
                <a:schemeClr val="lt2"/>
              </a:buClr>
              <a:buSzPts val="1500"/>
              <a:buFont typeface="Noto Sans Symbols"/>
              <a:buNone/>
            </a:pPr>
            <a:r>
              <a:rPr b="0" i="0" lang="en-US" sz="2000" u="none" cap="none" strike="noStrike">
                <a:solidFill>
                  <a:schemeClr val="dk1"/>
                </a:solidFill>
                <a:latin typeface="Arial"/>
                <a:ea typeface="Arial"/>
                <a:cs typeface="Arial"/>
                <a:sym typeface="Arial"/>
              </a:rPr>
              <a:t>Архитектура же определяет </a:t>
            </a:r>
            <a:r>
              <a:rPr b="1" i="0" lang="en-US" sz="2400" u="none" cap="none" strike="noStrike">
                <a:solidFill>
                  <a:schemeClr val="lt2"/>
                </a:solidFill>
                <a:latin typeface="Arial"/>
                <a:ea typeface="Arial"/>
                <a:cs typeface="Arial"/>
                <a:sym typeface="Arial"/>
              </a:rPr>
              <a:t>правила взаимодействия</a:t>
            </a:r>
            <a:r>
              <a:rPr b="0" i="0" lang="en-US" sz="2000" u="none" cap="none" strike="noStrike">
                <a:solidFill>
                  <a:schemeClr val="dk1"/>
                </a:solidFill>
                <a:latin typeface="Arial"/>
                <a:ea typeface="Arial"/>
                <a:cs typeface="Arial"/>
                <a:sym typeface="Arial"/>
              </a:rPr>
              <a:t> составных элементов вычислительного средства </a:t>
            </a:r>
            <a:endParaRPr b="0" i="0" sz="2000" u="none" cap="none" strike="noStrike">
              <a:solidFill>
                <a:schemeClr val="dk1"/>
              </a:solidFill>
              <a:latin typeface="Arial"/>
              <a:ea typeface="Arial"/>
              <a:cs typeface="Arial"/>
              <a:sym typeface="Arial"/>
            </a:endParaRPr>
          </a:p>
          <a:p>
            <a:pPr indent="-247650" lvl="0" marL="342900" marR="0" rtl="0" algn="l">
              <a:spcBef>
                <a:spcPts val="400"/>
              </a:spcBef>
              <a:spcAft>
                <a:spcPts val="0"/>
              </a:spcAft>
              <a:buClr>
                <a:schemeClr val="lt2"/>
              </a:buClr>
              <a:buSzPts val="1500"/>
              <a:buFont typeface="Noto Sans Symbols"/>
              <a:buNone/>
            </a:pPr>
            <a:r>
              <a:t/>
            </a:r>
            <a:endParaRPr b="0" i="0" sz="20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animEffect filter="fade" transition="in">
                                      <p:cBhvr>
                                        <p:cTn dur="500"/>
                                        <p:tgtEl>
                                          <p:spTgt spid="13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animEffect filter="fade" transition="in">
                                      <p:cBhvr>
                                        <p:cTn dur="500"/>
                                        <p:tgtEl>
                                          <p:spTgt spid="13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2" st="2"/>
                                            </p:txEl>
                                          </p:spTgt>
                                        </p:tgtEl>
                                        <p:attrNameLst>
                                          <p:attrName>style.visibility</p:attrName>
                                        </p:attrNameLst>
                                      </p:cBhvr>
                                      <p:to>
                                        <p:strVal val="visible"/>
                                      </p:to>
                                    </p:set>
                                    <p:animEffect filter="fade" transition="in">
                                      <p:cBhvr>
                                        <p:cTn dur="500"/>
                                        <p:tgtEl>
                                          <p:spTgt spid="13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3" st="3"/>
                                            </p:txEl>
                                          </p:spTgt>
                                        </p:tgtEl>
                                        <p:attrNameLst>
                                          <p:attrName>style.visibility</p:attrName>
                                        </p:attrNameLst>
                                      </p:cBhvr>
                                      <p:to>
                                        <p:strVal val="visible"/>
                                      </p:to>
                                    </p:set>
                                    <p:animEffect filter="fade" transition="in">
                                      <p:cBhvr>
                                        <p:cTn dur="500"/>
                                        <p:tgtEl>
                                          <p:spTgt spid="13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4" st="4"/>
                                            </p:txEl>
                                          </p:spTgt>
                                        </p:tgtEl>
                                        <p:attrNameLst>
                                          <p:attrName>style.visibility</p:attrName>
                                        </p:attrNameLst>
                                      </p:cBhvr>
                                      <p:to>
                                        <p:strVal val="visible"/>
                                      </p:to>
                                    </p:set>
                                    <p:animEffect filter="fade" transition="in">
                                      <p:cBhvr>
                                        <p:cTn dur="500"/>
                                        <p:tgtEl>
                                          <p:spTgt spid="13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5" st="5"/>
                                            </p:txEl>
                                          </p:spTgt>
                                        </p:tgtEl>
                                        <p:attrNameLst>
                                          <p:attrName>style.visibility</p:attrName>
                                        </p:attrNameLst>
                                      </p:cBhvr>
                                      <p:to>
                                        <p:strVal val="visible"/>
                                      </p:to>
                                    </p:set>
                                    <p:animEffect filter="fade" transition="in">
                                      <p:cBhvr>
                                        <p:cTn dur="500"/>
                                        <p:tgtEl>
                                          <p:spTgt spid="13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6" st="6"/>
                                            </p:txEl>
                                          </p:spTgt>
                                        </p:tgtEl>
                                        <p:attrNameLst>
                                          <p:attrName>style.visibility</p:attrName>
                                        </p:attrNameLst>
                                      </p:cBhvr>
                                      <p:to>
                                        <p:strVal val="visible"/>
                                      </p:to>
                                    </p:set>
                                    <p:animEffect filter="fade" transition="in">
                                      <p:cBhvr>
                                        <p:cTn dur="500"/>
                                        <p:tgtEl>
                                          <p:spTgt spid="13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7" st="7"/>
                                            </p:txEl>
                                          </p:spTgt>
                                        </p:tgtEl>
                                        <p:attrNameLst>
                                          <p:attrName>style.visibility</p:attrName>
                                        </p:attrNameLst>
                                      </p:cBhvr>
                                      <p:to>
                                        <p:strVal val="visible"/>
                                      </p:to>
                                    </p:set>
                                    <p:animEffect filter="fade" transition="in">
                                      <p:cBhvr>
                                        <p:cTn dur="500"/>
                                        <p:tgtEl>
                                          <p:spTgt spid="13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8" st="8"/>
                                            </p:txEl>
                                          </p:spTgt>
                                        </p:tgtEl>
                                        <p:attrNameLst>
                                          <p:attrName>style.visibility</p:attrName>
                                        </p:attrNameLst>
                                      </p:cBhvr>
                                      <p:to>
                                        <p:strVal val="visible"/>
                                      </p:to>
                                    </p:set>
                                    <p:animEffect filter="fade" transition="in">
                                      <p:cBhvr>
                                        <p:cTn dur="500"/>
                                        <p:tgtEl>
                                          <p:spTgt spid="13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1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46" name="Google Shape;146;p18"/>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47" name="Google Shape;147;p18"/>
          <p:cNvSpPr txBox="1"/>
          <p:nvPr>
            <p:ph type="title"/>
          </p:nvPr>
        </p:nvSpPr>
        <p:spPr>
          <a:xfrm>
            <a:off x="468312" y="188912"/>
            <a:ext cx="8229600" cy="112553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4000"/>
              <a:buFont typeface="Arial"/>
              <a:buNone/>
            </a:pPr>
            <a:r>
              <a:rPr b="0" i="0" lang="en-US" sz="4000" u="none">
                <a:solidFill>
                  <a:schemeClr val="lt2"/>
                </a:solidFill>
                <a:latin typeface="Arial"/>
                <a:ea typeface="Arial"/>
                <a:cs typeface="Arial"/>
                <a:sym typeface="Arial"/>
              </a:rPr>
              <a:t>Принципы фон Неймана</a:t>
            </a:r>
            <a:r>
              <a:rPr b="0" i="0" lang="en-US" sz="4400" u="none">
                <a:solidFill>
                  <a:schemeClr val="dk1"/>
                </a:solidFill>
                <a:latin typeface="Arial"/>
                <a:ea typeface="Arial"/>
                <a:cs typeface="Arial"/>
                <a:sym typeface="Arial"/>
              </a:rPr>
              <a:t> </a:t>
            </a:r>
            <a:endParaRPr/>
          </a:p>
        </p:txBody>
      </p:sp>
      <p:sp>
        <p:nvSpPr>
          <p:cNvPr id="148" name="Google Shape;148;p18"/>
          <p:cNvSpPr txBox="1"/>
          <p:nvPr>
            <p:ph idx="1" type="body"/>
          </p:nvPr>
        </p:nvSpPr>
        <p:spPr>
          <a:xfrm>
            <a:off x="395287" y="1412875"/>
            <a:ext cx="8424862" cy="525621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650"/>
              <a:buNone/>
            </a:pPr>
            <a:r>
              <a:rPr b="0" i="0" lang="en-US" sz="2200" u="none">
                <a:solidFill>
                  <a:schemeClr val="dk1"/>
                </a:solidFill>
                <a:latin typeface="Arial"/>
                <a:ea typeface="Arial"/>
                <a:cs typeface="Arial"/>
                <a:sym typeface="Arial"/>
              </a:rPr>
              <a:t>В 1946 году группа учёных во главе с Дж. фон Нейманом  сформулировала принципы создания электронно-вычислительного устройства:</a:t>
            </a:r>
            <a:endParaRPr/>
          </a:p>
          <a:p>
            <a:pPr indent="-342900" lvl="0" marL="342900" rtl="0" algn="l">
              <a:lnSpc>
                <a:spcPct val="80000"/>
              </a:lnSpc>
              <a:spcBef>
                <a:spcPts val="440"/>
              </a:spcBef>
              <a:spcAft>
                <a:spcPts val="0"/>
              </a:spcAft>
              <a:buClr>
                <a:schemeClr val="lt2"/>
              </a:buClr>
              <a:buSzPts val="1650"/>
              <a:buFont typeface="Noto Sans Symbols"/>
              <a:buChar char="■"/>
            </a:pPr>
            <a:r>
              <a:rPr b="1" i="0" lang="en-US" sz="2200" u="none">
                <a:solidFill>
                  <a:schemeClr val="dk1"/>
                </a:solidFill>
                <a:latin typeface="Arial"/>
                <a:ea typeface="Arial"/>
                <a:cs typeface="Arial"/>
                <a:sym typeface="Arial"/>
              </a:rPr>
              <a:t>Принцип двоичного кодирования данных и команд</a:t>
            </a:r>
            <a:r>
              <a:rPr b="0" i="0" lang="en-US" sz="2200" u="none">
                <a:solidFill>
                  <a:schemeClr val="dk1"/>
                </a:solidFill>
                <a:latin typeface="Arial"/>
                <a:ea typeface="Arial"/>
                <a:cs typeface="Arial"/>
                <a:sym typeface="Arial"/>
              </a:rPr>
              <a:t> </a:t>
            </a:r>
            <a:endParaRPr/>
          </a:p>
          <a:p>
            <a:pPr indent="-342900" lvl="0" marL="342900" rtl="0" algn="l">
              <a:lnSpc>
                <a:spcPct val="80000"/>
              </a:lnSpc>
              <a:spcBef>
                <a:spcPts val="440"/>
              </a:spcBef>
              <a:spcAft>
                <a:spcPts val="0"/>
              </a:spcAft>
              <a:buClr>
                <a:schemeClr val="lt2"/>
              </a:buClr>
              <a:buSzPts val="1650"/>
              <a:buFont typeface="Noto Sans Symbols"/>
              <a:buChar char="■"/>
            </a:pPr>
            <a:r>
              <a:rPr b="1" i="0" lang="en-US" sz="2200" u="none">
                <a:solidFill>
                  <a:schemeClr val="dk1"/>
                </a:solidFill>
                <a:latin typeface="Arial"/>
                <a:ea typeface="Arial"/>
                <a:cs typeface="Arial"/>
                <a:sym typeface="Arial"/>
              </a:rPr>
              <a:t>Принцип программного управления</a:t>
            </a:r>
            <a:endParaRPr b="0" i="0" sz="2200" u="none">
              <a:solidFill>
                <a:schemeClr val="dk1"/>
              </a:solidFill>
              <a:latin typeface="Arial"/>
              <a:ea typeface="Arial"/>
              <a:cs typeface="Arial"/>
              <a:sym typeface="Arial"/>
            </a:endParaRPr>
          </a:p>
          <a:p>
            <a:pPr indent="-285750" lvl="1" marL="742950" rtl="0" algn="l">
              <a:lnSpc>
                <a:spcPct val="80000"/>
              </a:lnSpc>
              <a:spcBef>
                <a:spcPts val="440"/>
              </a:spcBef>
              <a:spcAft>
                <a:spcPts val="0"/>
              </a:spcAft>
              <a:buSzPts val="1760"/>
              <a:buNone/>
            </a:pPr>
            <a:r>
              <a:rPr b="0" i="0" lang="en-US" sz="2200" u="none">
                <a:solidFill>
                  <a:schemeClr val="dk1"/>
                </a:solidFill>
                <a:latin typeface="Arial"/>
                <a:ea typeface="Arial"/>
                <a:cs typeface="Arial"/>
                <a:sym typeface="Arial"/>
              </a:rPr>
              <a:t>Программа состоит из команд, которые располагаются в памяти и выполняются последовательно, одна после завершения другой</a:t>
            </a:r>
            <a:endParaRPr/>
          </a:p>
          <a:p>
            <a:pPr indent="-342900" lvl="0" marL="342900" rtl="0" algn="l">
              <a:lnSpc>
                <a:spcPct val="80000"/>
              </a:lnSpc>
              <a:spcBef>
                <a:spcPts val="440"/>
              </a:spcBef>
              <a:spcAft>
                <a:spcPts val="0"/>
              </a:spcAft>
              <a:buClr>
                <a:schemeClr val="lt2"/>
              </a:buClr>
              <a:buSzPts val="1650"/>
              <a:buFont typeface="Noto Sans Symbols"/>
              <a:buChar char="■"/>
            </a:pPr>
            <a:r>
              <a:rPr b="1" i="0" lang="en-US" sz="2200" u="none">
                <a:solidFill>
                  <a:schemeClr val="dk1"/>
                </a:solidFill>
                <a:latin typeface="Arial"/>
                <a:ea typeface="Arial"/>
                <a:cs typeface="Arial"/>
                <a:sym typeface="Arial"/>
              </a:rPr>
              <a:t>Принцип адресуемости памяти</a:t>
            </a:r>
            <a:endParaRPr b="0" i="0" sz="2200" u="none">
              <a:solidFill>
                <a:schemeClr val="dk1"/>
              </a:solidFill>
              <a:latin typeface="Arial"/>
              <a:ea typeface="Arial"/>
              <a:cs typeface="Arial"/>
              <a:sym typeface="Arial"/>
            </a:endParaRPr>
          </a:p>
          <a:p>
            <a:pPr indent="-285750" lvl="1" marL="742950" rtl="0" algn="l">
              <a:lnSpc>
                <a:spcPct val="80000"/>
              </a:lnSpc>
              <a:spcBef>
                <a:spcPts val="440"/>
              </a:spcBef>
              <a:spcAft>
                <a:spcPts val="0"/>
              </a:spcAft>
              <a:buSzPts val="1760"/>
              <a:buNone/>
            </a:pPr>
            <a:r>
              <a:rPr b="0" i="0" lang="en-US" sz="2200" u="none">
                <a:solidFill>
                  <a:schemeClr val="dk1"/>
                </a:solidFill>
                <a:latin typeface="Arial"/>
                <a:ea typeface="Arial"/>
                <a:cs typeface="Arial"/>
                <a:sym typeface="Arial"/>
              </a:rPr>
              <a:t>Основная память состоит из пронумерованных ячеек; процессору в каждый момент времени доступна любая ячейка </a:t>
            </a:r>
            <a:endParaRPr/>
          </a:p>
          <a:p>
            <a:pPr indent="-342900" lvl="0" marL="342900" rtl="0" algn="l">
              <a:lnSpc>
                <a:spcPct val="80000"/>
              </a:lnSpc>
              <a:spcBef>
                <a:spcPts val="440"/>
              </a:spcBef>
              <a:spcAft>
                <a:spcPts val="0"/>
              </a:spcAft>
              <a:buClr>
                <a:schemeClr val="lt2"/>
              </a:buClr>
              <a:buSzPts val="1650"/>
              <a:buFont typeface="Noto Sans Symbols"/>
              <a:buChar char="■"/>
            </a:pPr>
            <a:r>
              <a:rPr b="1" i="0" lang="en-US" sz="2200" u="none">
                <a:solidFill>
                  <a:schemeClr val="dk1"/>
                </a:solidFill>
                <a:latin typeface="Arial"/>
                <a:ea typeface="Arial"/>
                <a:cs typeface="Arial"/>
                <a:sym typeface="Arial"/>
              </a:rPr>
              <a:t>Принцип однородности памяти</a:t>
            </a:r>
            <a:endParaRPr b="0" i="0" sz="2200" u="none">
              <a:solidFill>
                <a:schemeClr val="dk1"/>
              </a:solidFill>
              <a:latin typeface="Arial"/>
              <a:ea typeface="Arial"/>
              <a:cs typeface="Arial"/>
              <a:sym typeface="Arial"/>
            </a:endParaRPr>
          </a:p>
          <a:p>
            <a:pPr indent="-285750" lvl="1" marL="742950" rtl="0" algn="l">
              <a:lnSpc>
                <a:spcPct val="80000"/>
              </a:lnSpc>
              <a:spcBef>
                <a:spcPts val="440"/>
              </a:spcBef>
              <a:spcAft>
                <a:spcPts val="0"/>
              </a:spcAft>
              <a:buSzPts val="1760"/>
              <a:buNone/>
            </a:pPr>
            <a:r>
              <a:rPr b="0" i="0" lang="en-US" sz="2200" u="none">
                <a:solidFill>
                  <a:schemeClr val="dk1"/>
                </a:solidFill>
                <a:latin typeface="Arial"/>
                <a:ea typeface="Arial"/>
                <a:cs typeface="Arial"/>
                <a:sym typeface="Arial"/>
              </a:rPr>
              <a:t>Как программы (команды), так и данные хранятся в одной и той же памяти. Над командами можно выполнять такие же действия, как и над данными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5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5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500"/>
                                        <p:tgtEl>
                                          <p:spTgt spid="1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3" st="3"/>
                                            </p:txEl>
                                          </p:spTgt>
                                        </p:tgtEl>
                                        <p:attrNameLst>
                                          <p:attrName>style.visibility</p:attrName>
                                        </p:attrNameLst>
                                      </p:cBhvr>
                                      <p:to>
                                        <p:strVal val="visible"/>
                                      </p:to>
                                    </p:set>
                                    <p:animEffect filter="fade" transition="in">
                                      <p:cBhvr>
                                        <p:cTn dur="500"/>
                                        <p:tgtEl>
                                          <p:spTgt spid="1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4" st="4"/>
                                            </p:txEl>
                                          </p:spTgt>
                                        </p:tgtEl>
                                        <p:attrNameLst>
                                          <p:attrName>style.visibility</p:attrName>
                                        </p:attrNameLst>
                                      </p:cBhvr>
                                      <p:to>
                                        <p:strVal val="visible"/>
                                      </p:to>
                                    </p:set>
                                    <p:animEffect filter="fade" transition="in">
                                      <p:cBhvr>
                                        <p:cTn dur="500"/>
                                        <p:tgtEl>
                                          <p:spTgt spid="1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5" st="5"/>
                                            </p:txEl>
                                          </p:spTgt>
                                        </p:tgtEl>
                                        <p:attrNameLst>
                                          <p:attrName>style.visibility</p:attrName>
                                        </p:attrNameLst>
                                      </p:cBhvr>
                                      <p:to>
                                        <p:strVal val="visible"/>
                                      </p:to>
                                    </p:set>
                                    <p:animEffect filter="fade" transition="in">
                                      <p:cBhvr>
                                        <p:cTn dur="500"/>
                                        <p:tgtEl>
                                          <p:spTgt spid="14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6" st="6"/>
                                            </p:txEl>
                                          </p:spTgt>
                                        </p:tgtEl>
                                        <p:attrNameLst>
                                          <p:attrName>style.visibility</p:attrName>
                                        </p:attrNameLst>
                                      </p:cBhvr>
                                      <p:to>
                                        <p:strVal val="visible"/>
                                      </p:to>
                                    </p:set>
                                    <p:animEffect filter="fade" transition="in">
                                      <p:cBhvr>
                                        <p:cTn dur="500"/>
                                        <p:tgtEl>
                                          <p:spTgt spid="14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7" st="7"/>
                                            </p:txEl>
                                          </p:spTgt>
                                        </p:tgtEl>
                                        <p:attrNameLst>
                                          <p:attrName>style.visibility</p:attrName>
                                        </p:attrNameLst>
                                      </p:cBhvr>
                                      <p:to>
                                        <p:strVal val="visible"/>
                                      </p:to>
                                    </p:set>
                                    <p:animEffect filter="fade" transition="in">
                                      <p:cBhvr>
                                        <p:cTn dur="500"/>
                                        <p:tgtEl>
                                          <p:spTgt spid="148">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 name="Shape 152"/>
        <p:cNvGrpSpPr/>
        <p:nvPr/>
      </p:nvGrpSpPr>
      <p:grpSpPr>
        <a:xfrm>
          <a:off x="0" y="0"/>
          <a:ext cx="0" cy="0"/>
          <a:chOff x="0" y="0"/>
          <a:chExt cx="0" cy="0"/>
        </a:xfrm>
      </p:grpSpPr>
      <p:sp>
        <p:nvSpPr>
          <p:cNvPr id="153" name="Google Shape;153;p1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54" name="Google Shape;154;p19"/>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55" name="Google Shape;155;p19"/>
          <p:cNvSpPr txBox="1"/>
          <p:nvPr>
            <p:ph type="title"/>
          </p:nvPr>
        </p:nvSpPr>
        <p:spPr>
          <a:xfrm>
            <a:off x="457200" y="457200"/>
            <a:ext cx="8229600" cy="73977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1" i="0" lang="en-US" sz="2800" u="none">
                <a:solidFill>
                  <a:schemeClr val="lt2"/>
                </a:solidFill>
                <a:latin typeface="Arial"/>
                <a:ea typeface="Arial"/>
                <a:cs typeface="Arial"/>
                <a:sym typeface="Arial"/>
              </a:rPr>
              <a:t>Классическая архитектура фон Неймана</a:t>
            </a:r>
            <a:endParaRPr/>
          </a:p>
        </p:txBody>
      </p:sp>
      <p:pic>
        <p:nvPicPr>
          <p:cNvPr descr="Безымянный" id="156" name="Google Shape;156;p19"/>
          <p:cNvPicPr preferRelativeResize="0"/>
          <p:nvPr/>
        </p:nvPicPr>
        <p:blipFill rotWithShape="1">
          <a:blip r:embed="rId3">
            <a:alphaModFix/>
          </a:blip>
          <a:srcRect b="31642" l="0" r="0" t="0"/>
          <a:stretch/>
        </p:blipFill>
        <p:spPr>
          <a:xfrm>
            <a:off x="539750" y="2205037"/>
            <a:ext cx="7085012" cy="3960812"/>
          </a:xfrm>
          <a:prstGeom prst="rect">
            <a:avLst/>
          </a:prstGeom>
          <a:noFill/>
          <a:ln>
            <a:noFill/>
          </a:ln>
        </p:spPr>
      </p:pic>
      <p:pic>
        <p:nvPicPr>
          <p:cNvPr descr="Neumann" id="157" name="Google Shape;157;p19"/>
          <p:cNvPicPr preferRelativeResize="0"/>
          <p:nvPr/>
        </p:nvPicPr>
        <p:blipFill rotWithShape="1">
          <a:blip r:embed="rId4">
            <a:alphaModFix/>
          </a:blip>
          <a:srcRect b="0" l="0" r="0" t="0"/>
          <a:stretch/>
        </p:blipFill>
        <p:spPr>
          <a:xfrm>
            <a:off x="7092950" y="1125537"/>
            <a:ext cx="1751012" cy="2305050"/>
          </a:xfrm>
          <a:prstGeom prst="rect">
            <a:avLst/>
          </a:prstGeom>
          <a:noFill/>
          <a:ln>
            <a:noFill/>
          </a:ln>
        </p:spPr>
      </p:pic>
      <p:sp>
        <p:nvSpPr>
          <p:cNvPr id="158" name="Google Shape;158;p19"/>
          <p:cNvSpPr txBox="1"/>
          <p:nvPr/>
        </p:nvSpPr>
        <p:spPr>
          <a:xfrm>
            <a:off x="7092950" y="3357562"/>
            <a:ext cx="1797050" cy="51752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Джон фон Нейман</a:t>
            </a:r>
            <a:endParaRPr/>
          </a:p>
          <a:p>
            <a:pPr indent="0" lvl="0" marL="0" marR="0" rtl="0" algn="ctr">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1903-1957</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2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64" name="Google Shape;164;p20"/>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65" name="Google Shape;165;p20"/>
          <p:cNvSpPr txBox="1"/>
          <p:nvPr>
            <p:ph idx="1" type="body"/>
          </p:nvPr>
        </p:nvSpPr>
        <p:spPr>
          <a:xfrm>
            <a:off x="468312" y="1125537"/>
            <a:ext cx="8351837" cy="547211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350"/>
              <a:buNone/>
            </a:pPr>
            <a:r>
              <a:rPr b="0" i="0" lang="en-US" sz="1800" u="none">
                <a:solidFill>
                  <a:schemeClr val="dk1"/>
                </a:solidFill>
                <a:latin typeface="Arial"/>
                <a:ea typeface="Arial"/>
                <a:cs typeface="Arial"/>
                <a:sym typeface="Arial"/>
              </a:rPr>
              <a:t>Принято различать два типа архитектуры: </a:t>
            </a:r>
            <a:r>
              <a:rPr b="1" i="0" lang="en-US" sz="2000" u="none">
                <a:solidFill>
                  <a:schemeClr val="lt2"/>
                </a:solidFill>
                <a:latin typeface="Arial"/>
                <a:ea typeface="Arial"/>
                <a:cs typeface="Arial"/>
                <a:sym typeface="Arial"/>
              </a:rPr>
              <a:t>принстонский</a:t>
            </a:r>
            <a:r>
              <a:rPr b="0" i="0" lang="en-US" sz="1800" u="none">
                <a:solidFill>
                  <a:schemeClr val="dk1"/>
                </a:solidFill>
                <a:latin typeface="Arial"/>
                <a:ea typeface="Arial"/>
                <a:cs typeface="Arial"/>
                <a:sym typeface="Arial"/>
              </a:rPr>
              <a:t> (фон Неймана) и </a:t>
            </a:r>
            <a:r>
              <a:rPr b="1" i="0" lang="en-US" sz="2000" u="none">
                <a:solidFill>
                  <a:schemeClr val="lt2"/>
                </a:solidFill>
                <a:latin typeface="Arial"/>
                <a:ea typeface="Arial"/>
                <a:cs typeface="Arial"/>
                <a:sym typeface="Arial"/>
              </a:rPr>
              <a:t>гарвардский</a:t>
            </a:r>
            <a:r>
              <a:rPr b="0" i="0" lang="en-US" sz="1800" u="none">
                <a:solidFill>
                  <a:schemeClr val="dk1"/>
                </a:solidFill>
                <a:latin typeface="Arial"/>
                <a:ea typeface="Arial"/>
                <a:cs typeface="Arial"/>
                <a:sym typeface="Arial"/>
              </a:rPr>
              <a:t>.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Обе они выделяют основные узлы ЭВМ: центральный процессор и память.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Разница заключается в структуре памяти: в принстонской архитектуре программы и данные хранятся в одном массиве памяти и передаются в процессор одним каналом, тогда как гарвардская архитектура предусматривает отдельные хранилища и потоки передачи для команд и данных.</a:t>
            </a:r>
            <a:endParaRPr b="1" i="0" sz="4000" u="sng">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t/>
            </a:r>
            <a:endParaRPr b="1"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rPr b="1" i="0" lang="en-US" sz="1800" u="none">
                <a:solidFill>
                  <a:schemeClr val="dk1"/>
                </a:solidFill>
                <a:latin typeface="Arial"/>
                <a:ea typeface="Arial"/>
                <a:cs typeface="Arial"/>
                <a:sym typeface="Arial"/>
              </a:rPr>
              <a:t>Классическая архитектура</a:t>
            </a:r>
            <a:r>
              <a:rPr b="0" i="0" lang="en-US" sz="1800" u="none">
                <a:solidFill>
                  <a:schemeClr val="dk1"/>
                </a:solidFill>
                <a:latin typeface="Arial"/>
                <a:ea typeface="Arial"/>
                <a:cs typeface="Arial"/>
                <a:sym typeface="Arial"/>
              </a:rPr>
              <a:t> — </a:t>
            </a:r>
            <a:r>
              <a:rPr b="1" i="0" lang="en-US" sz="1800" u="none">
                <a:solidFill>
                  <a:schemeClr val="dk1"/>
                </a:solidFill>
                <a:latin typeface="Arial"/>
                <a:ea typeface="Arial"/>
                <a:cs typeface="Arial"/>
                <a:sym typeface="Arial"/>
              </a:rPr>
              <a:t>одно арифметико-логическое устройство</a:t>
            </a:r>
            <a:r>
              <a:rPr b="0" i="0" lang="en-US" sz="1800" u="none">
                <a:solidFill>
                  <a:schemeClr val="dk1"/>
                </a:solidFill>
                <a:latin typeface="Arial"/>
                <a:ea typeface="Arial"/>
                <a:cs typeface="Arial"/>
                <a:sym typeface="Arial"/>
              </a:rPr>
              <a:t> (АЛУ), через которое проходит поток данных, и </a:t>
            </a:r>
            <a:r>
              <a:rPr b="1" i="0" lang="en-US" sz="1800" u="none">
                <a:solidFill>
                  <a:schemeClr val="dk1"/>
                </a:solidFill>
                <a:latin typeface="Arial"/>
                <a:ea typeface="Arial"/>
                <a:cs typeface="Arial"/>
                <a:sym typeface="Arial"/>
              </a:rPr>
              <a:t>одно устройство управления</a:t>
            </a:r>
            <a:r>
              <a:rPr b="0" i="0" lang="en-US" sz="1800" u="none">
                <a:solidFill>
                  <a:schemeClr val="dk1"/>
                </a:solidFill>
                <a:latin typeface="Arial"/>
                <a:ea typeface="Arial"/>
                <a:cs typeface="Arial"/>
                <a:sym typeface="Arial"/>
              </a:rPr>
              <a:t> (УУ), через которое проходит </a:t>
            </a:r>
            <a:r>
              <a:rPr b="1" i="0" lang="en-US" sz="1800" u="none">
                <a:solidFill>
                  <a:schemeClr val="dk1"/>
                </a:solidFill>
                <a:latin typeface="Arial"/>
                <a:ea typeface="Arial"/>
                <a:cs typeface="Arial"/>
                <a:sym typeface="Arial"/>
              </a:rPr>
              <a:t>поток команд — программа</a:t>
            </a:r>
            <a:r>
              <a:rPr b="0" i="0" lang="en-US" sz="1800" u="none">
                <a:solidFill>
                  <a:schemeClr val="dk1"/>
                </a:solidFill>
                <a:latin typeface="Arial"/>
                <a:ea typeface="Arial"/>
                <a:cs typeface="Arial"/>
                <a:sym typeface="Arial"/>
              </a:rPr>
              <a:t>. Это </a:t>
            </a:r>
            <a:r>
              <a:rPr b="1" i="0" lang="en-US" sz="1800" u="none">
                <a:solidFill>
                  <a:schemeClr val="dk1"/>
                </a:solidFill>
                <a:latin typeface="Arial"/>
                <a:ea typeface="Arial"/>
                <a:cs typeface="Arial"/>
                <a:sym typeface="Arial"/>
              </a:rPr>
              <a:t>однопроцессорный компьютер</a:t>
            </a:r>
            <a:r>
              <a:rPr b="0" i="0" lang="en-US" sz="1800" u="none">
                <a:solidFill>
                  <a:schemeClr val="dk1"/>
                </a:solidFill>
                <a:latin typeface="Arial"/>
                <a:ea typeface="Arial"/>
                <a:cs typeface="Arial"/>
                <a:sym typeface="Arial"/>
              </a:rPr>
              <a:t> </a:t>
            </a:r>
            <a:endParaRPr/>
          </a:p>
          <a:p>
            <a:pPr indent="-342900" lvl="0" marL="342900" rtl="0" algn="l">
              <a:lnSpc>
                <a:spcPct val="80000"/>
              </a:lnSpc>
              <a:spcBef>
                <a:spcPts val="360"/>
              </a:spcBef>
              <a:spcAft>
                <a:spcPts val="0"/>
              </a:spcAft>
              <a:buSzPts val="1350"/>
              <a:buNone/>
            </a:pPr>
            <a:r>
              <a:t/>
            </a:r>
            <a:endParaRPr b="0"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К этому типу архитектуры относится и архитектура персонального компьютера с </a:t>
            </a:r>
            <a:r>
              <a:rPr b="1" i="0" lang="en-US" sz="1800" u="none">
                <a:solidFill>
                  <a:schemeClr val="dk1"/>
                </a:solidFill>
                <a:latin typeface="Arial"/>
                <a:ea typeface="Arial"/>
                <a:cs typeface="Arial"/>
                <a:sym typeface="Arial"/>
              </a:rPr>
              <a:t>общей шиной.</a:t>
            </a:r>
            <a:r>
              <a:rPr b="0" i="0" lang="en-US" sz="1800" u="none">
                <a:solidFill>
                  <a:schemeClr val="dk1"/>
                </a:solidFill>
                <a:latin typeface="Arial"/>
                <a:ea typeface="Arial"/>
                <a:cs typeface="Arial"/>
                <a:sym typeface="Arial"/>
              </a:rPr>
              <a:t> Все функциональные блоки здесь связаны между собой общей шиной, называемой также </a:t>
            </a:r>
            <a:r>
              <a:rPr b="1" i="0" lang="en-US" sz="1800" u="none">
                <a:solidFill>
                  <a:schemeClr val="dk1"/>
                </a:solidFill>
                <a:latin typeface="Arial"/>
                <a:ea typeface="Arial"/>
                <a:cs typeface="Arial"/>
                <a:sym typeface="Arial"/>
              </a:rPr>
              <a:t>системной магистралью</a:t>
            </a:r>
            <a:endParaRPr/>
          </a:p>
          <a:p>
            <a:pPr indent="-342900" lvl="0" marL="342900" rtl="0" algn="l">
              <a:lnSpc>
                <a:spcPct val="80000"/>
              </a:lnSpc>
              <a:spcBef>
                <a:spcPts val="360"/>
              </a:spcBef>
              <a:spcAft>
                <a:spcPts val="0"/>
              </a:spcAft>
              <a:buSzPts val="1350"/>
              <a:buNone/>
            </a:pPr>
            <a:r>
              <a:t/>
            </a:r>
            <a:endParaRPr b="0"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t/>
            </a:r>
            <a:endParaRPr b="1" i="0" sz="1800" u="none">
              <a:solidFill>
                <a:schemeClr val="dk1"/>
              </a:solidFill>
              <a:latin typeface="Arial"/>
              <a:ea typeface="Arial"/>
              <a:cs typeface="Arial"/>
              <a:sym typeface="Arial"/>
            </a:endParaRPr>
          </a:p>
          <a:p>
            <a:pPr indent="-342900" lvl="0" marL="342900" rtl="0" algn="l">
              <a:lnSpc>
                <a:spcPct val="80000"/>
              </a:lnSpc>
              <a:spcBef>
                <a:spcPts val="80"/>
              </a:spcBef>
              <a:spcAft>
                <a:spcPts val="0"/>
              </a:spcAft>
              <a:buSzPts val="300"/>
              <a:buNone/>
            </a:pPr>
            <a:br>
              <a:rPr b="0" i="0" lang="en-US" sz="400" u="none">
                <a:solidFill>
                  <a:schemeClr val="dk1"/>
                </a:solidFill>
                <a:latin typeface="Arial"/>
                <a:ea typeface="Arial"/>
                <a:cs typeface="Arial"/>
                <a:sym typeface="Arial"/>
              </a:rPr>
            </a:br>
            <a:endParaRPr/>
          </a:p>
        </p:txBody>
      </p:sp>
      <p:sp>
        <p:nvSpPr>
          <p:cNvPr id="166" name="Google Shape;166;p20"/>
          <p:cNvSpPr txBox="1"/>
          <p:nvPr/>
        </p:nvSpPr>
        <p:spPr>
          <a:xfrm>
            <a:off x="457200" y="404812"/>
            <a:ext cx="8229600" cy="79216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Типы архитектур современных компьютеров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500"/>
                                        <p:tgtEl>
                                          <p:spTgt spid="1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500"/>
                                        <p:tgtEl>
                                          <p:spTgt spid="1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animEffect filter="fade" transition="in">
                                      <p:cBhvr>
                                        <p:cTn dur="500"/>
                                        <p:tgtEl>
                                          <p:spTgt spid="1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animEffect filter="fade" transition="in">
                                      <p:cBhvr>
                                        <p:cTn dur="500"/>
                                        <p:tgtEl>
                                          <p:spTgt spid="16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animEffect filter="fade" transition="in">
                                      <p:cBhvr>
                                        <p:cTn dur="500"/>
                                        <p:tgtEl>
                                          <p:spTgt spid="16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animEffect filter="fade" transition="in">
                                      <p:cBhvr>
                                        <p:cTn dur="500"/>
                                        <p:tgtEl>
                                          <p:spTgt spid="16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6" st="6"/>
                                            </p:txEl>
                                          </p:spTgt>
                                        </p:tgtEl>
                                        <p:attrNameLst>
                                          <p:attrName>style.visibility</p:attrName>
                                        </p:attrNameLst>
                                      </p:cBhvr>
                                      <p:to>
                                        <p:strVal val="visible"/>
                                      </p:to>
                                    </p:set>
                                    <p:animEffect filter="fade" transition="in">
                                      <p:cBhvr>
                                        <p:cTn dur="500"/>
                                        <p:tgtEl>
                                          <p:spTgt spid="16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7" st="7"/>
                                            </p:txEl>
                                          </p:spTgt>
                                        </p:tgtEl>
                                        <p:attrNameLst>
                                          <p:attrName>style.visibility</p:attrName>
                                        </p:attrNameLst>
                                      </p:cBhvr>
                                      <p:to>
                                        <p:strVal val="visible"/>
                                      </p:to>
                                    </p:set>
                                    <p:animEffect filter="fade" transition="in">
                                      <p:cBhvr>
                                        <p:cTn dur="500"/>
                                        <p:tgtEl>
                                          <p:spTgt spid="16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8" st="8"/>
                                            </p:txEl>
                                          </p:spTgt>
                                        </p:tgtEl>
                                        <p:attrNameLst>
                                          <p:attrName>style.visibility</p:attrName>
                                        </p:attrNameLst>
                                      </p:cBhvr>
                                      <p:to>
                                        <p:strVal val="visible"/>
                                      </p:to>
                                    </p:set>
                                    <p:animEffect filter="fade" transition="in">
                                      <p:cBhvr>
                                        <p:cTn dur="500"/>
                                        <p:tgtEl>
                                          <p:spTgt spid="16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9" st="9"/>
                                            </p:txEl>
                                          </p:spTgt>
                                        </p:tgtEl>
                                        <p:attrNameLst>
                                          <p:attrName>style.visibility</p:attrName>
                                        </p:attrNameLst>
                                      </p:cBhvr>
                                      <p:to>
                                        <p:strVal val="visible"/>
                                      </p:to>
                                    </p:set>
                                    <p:animEffect filter="fade" transition="in">
                                      <p:cBhvr>
                                        <p:cTn dur="500"/>
                                        <p:tgtEl>
                                          <p:spTgt spid="165">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0" name="Shape 170"/>
        <p:cNvGrpSpPr/>
        <p:nvPr/>
      </p:nvGrpSpPr>
      <p:grpSpPr>
        <a:xfrm>
          <a:off x="0" y="0"/>
          <a:ext cx="0" cy="0"/>
          <a:chOff x="0" y="0"/>
          <a:chExt cx="0" cy="0"/>
        </a:xfrm>
      </p:grpSpPr>
      <p:sp>
        <p:nvSpPr>
          <p:cNvPr id="171" name="Google Shape;171;p2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72" name="Google Shape;172;p21"/>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73" name="Google Shape;173;p21"/>
          <p:cNvSpPr txBox="1"/>
          <p:nvPr/>
        </p:nvSpPr>
        <p:spPr>
          <a:xfrm>
            <a:off x="468312" y="3860800"/>
            <a:ext cx="8229600" cy="12668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Многопроцессорная архитектура</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Наличие в компьютере нескольких процессоров означает, что </a:t>
            </a:r>
            <a:r>
              <a:rPr b="1" i="0" lang="en-US" sz="2000" u="none">
                <a:solidFill>
                  <a:schemeClr val="dk1"/>
                </a:solidFill>
                <a:latin typeface="Arial"/>
                <a:ea typeface="Arial"/>
                <a:cs typeface="Arial"/>
                <a:sym typeface="Arial"/>
              </a:rPr>
              <a:t>параллельно</a:t>
            </a:r>
            <a:r>
              <a:rPr b="0" i="0" lang="en-US" sz="2000" u="none">
                <a:solidFill>
                  <a:schemeClr val="dk1"/>
                </a:solidFill>
                <a:latin typeface="Arial"/>
                <a:ea typeface="Arial"/>
                <a:cs typeface="Arial"/>
                <a:sym typeface="Arial"/>
              </a:rPr>
              <a:t> может быть </a:t>
            </a:r>
            <a:r>
              <a:rPr b="1" i="0" lang="en-US" sz="2000" u="none">
                <a:solidFill>
                  <a:schemeClr val="dk1"/>
                </a:solidFill>
                <a:latin typeface="Arial"/>
                <a:ea typeface="Arial"/>
                <a:cs typeface="Arial"/>
                <a:sym typeface="Arial"/>
              </a:rPr>
              <a:t>организовано много потоков данных и много потоков команд</a:t>
            </a:r>
            <a:r>
              <a:rPr b="0" i="0" lang="en-US" sz="2000" u="none">
                <a:solidFill>
                  <a:schemeClr val="dk1"/>
                </a:solidFill>
                <a:latin typeface="Arial"/>
                <a:ea typeface="Arial"/>
                <a:cs typeface="Arial"/>
                <a:sym typeface="Arial"/>
              </a:rPr>
              <a:t>. Таким образом, </a:t>
            </a:r>
            <a:r>
              <a:rPr b="1" i="0" lang="en-US" sz="2000" u="none">
                <a:solidFill>
                  <a:schemeClr val="dk1"/>
                </a:solidFill>
                <a:latin typeface="Arial"/>
                <a:ea typeface="Arial"/>
                <a:cs typeface="Arial"/>
                <a:sym typeface="Arial"/>
              </a:rPr>
              <a:t>параллельно могут выполняться несколько фрагментов одной задачи</a:t>
            </a:r>
            <a:r>
              <a:rPr b="0" i="0" lang="en-US" sz="2000" u="none">
                <a:solidFill>
                  <a:schemeClr val="dk1"/>
                </a:solidFill>
                <a:latin typeface="Arial"/>
                <a:ea typeface="Arial"/>
                <a:cs typeface="Arial"/>
                <a:sym typeface="Arial"/>
              </a:rPr>
              <a:t>. </a:t>
            </a:r>
            <a:endParaRPr/>
          </a:p>
        </p:txBody>
      </p:sp>
      <p:sp>
        <p:nvSpPr>
          <p:cNvPr id="174" name="Google Shape;174;p21"/>
          <p:cNvSpPr txBox="1"/>
          <p:nvPr/>
        </p:nvSpPr>
        <p:spPr>
          <a:xfrm>
            <a:off x="539750" y="1341437"/>
            <a:ext cx="8208962" cy="2159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Архитектура с параллельными процессорами</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Здесь </a:t>
            </a:r>
            <a:r>
              <a:rPr b="1" i="0" lang="en-US" sz="2000" u="none">
                <a:solidFill>
                  <a:schemeClr val="dk1"/>
                </a:solidFill>
                <a:latin typeface="Arial"/>
                <a:ea typeface="Arial"/>
                <a:cs typeface="Arial"/>
                <a:sym typeface="Arial"/>
              </a:rPr>
              <a:t>несколько АЛУ работают под управлением одного УУ.</a:t>
            </a:r>
            <a:r>
              <a:rPr b="0" i="0" lang="en-US" sz="2000" u="none">
                <a:solidFill>
                  <a:schemeClr val="dk1"/>
                </a:solidFill>
                <a:latin typeface="Arial"/>
                <a:ea typeface="Arial"/>
                <a:cs typeface="Arial"/>
                <a:sym typeface="Arial"/>
              </a:rPr>
              <a:t> Это означает, что множество данных может обрабатываться по одной программе — то есть по одному потоку команд. </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Высокое быстродействие такой архитектуры можно получить только на задачах, в которых одинаковые вычислительные операции выполняются одновременно на различных однотипных наборах данных. </a:t>
            </a:r>
            <a:endParaRPr b="0" i="0" sz="20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a:solidFill>
                <a:schemeClr val="dk1"/>
              </a:solidFill>
              <a:latin typeface="Arial"/>
              <a:ea typeface="Arial"/>
              <a:cs typeface="Arial"/>
              <a:sym typeface="Arial"/>
            </a:endParaRPr>
          </a:p>
        </p:txBody>
      </p:sp>
      <p:sp>
        <p:nvSpPr>
          <p:cNvPr id="175" name="Google Shape;175;p21"/>
          <p:cNvSpPr txBox="1"/>
          <p:nvPr/>
        </p:nvSpPr>
        <p:spPr>
          <a:xfrm>
            <a:off x="457200" y="404812"/>
            <a:ext cx="8229600" cy="79216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Типы архитектур современных компьютеров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2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81" name="Google Shape;181;p22"/>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82" name="Google Shape;182;p22"/>
          <p:cNvSpPr txBox="1"/>
          <p:nvPr/>
        </p:nvSpPr>
        <p:spPr>
          <a:xfrm>
            <a:off x="395287" y="1628775"/>
            <a:ext cx="8208962" cy="29527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Многомашинная вычислительная система</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Здесь </a:t>
            </a:r>
            <a:r>
              <a:rPr b="1" i="0" lang="en-US" sz="2000" u="none">
                <a:solidFill>
                  <a:schemeClr val="dk1"/>
                </a:solidFill>
                <a:latin typeface="Arial"/>
                <a:ea typeface="Arial"/>
                <a:cs typeface="Arial"/>
                <a:sym typeface="Arial"/>
              </a:rPr>
              <a:t>несколько процессоров,</a:t>
            </a:r>
            <a:r>
              <a:rPr b="0" i="0" lang="en-US" sz="2000" u="none">
                <a:solidFill>
                  <a:schemeClr val="dk1"/>
                </a:solidFill>
                <a:latin typeface="Arial"/>
                <a:ea typeface="Arial"/>
                <a:cs typeface="Arial"/>
                <a:sym typeface="Arial"/>
              </a:rPr>
              <a:t> входящих в вычислительную систему, </a:t>
            </a:r>
            <a:r>
              <a:rPr b="1" i="0" lang="en-US" sz="2000" u="none">
                <a:solidFill>
                  <a:schemeClr val="dk1"/>
                </a:solidFill>
                <a:latin typeface="Arial"/>
                <a:ea typeface="Arial"/>
                <a:cs typeface="Arial"/>
                <a:sym typeface="Arial"/>
              </a:rPr>
              <a:t>не имеют общей оперативной памяти</a:t>
            </a:r>
            <a:r>
              <a:rPr b="0" i="0" lang="en-US" sz="20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а имеют каждый свою (локальную).</a:t>
            </a:r>
            <a:r>
              <a:rPr b="0" i="0" lang="en-US" sz="2000" u="none">
                <a:solidFill>
                  <a:schemeClr val="dk1"/>
                </a:solidFill>
                <a:latin typeface="Arial"/>
                <a:ea typeface="Arial"/>
                <a:cs typeface="Arial"/>
                <a:sym typeface="Arial"/>
              </a:rPr>
              <a:t> Каждый компьютер в многомашинной системе имеет классическую архитектуру, и такая система применяется достаточно широко. </a:t>
            </a:r>
            <a:endParaRPr/>
          </a:p>
          <a:p>
            <a:pPr indent="-342900" lvl="0" marL="342900" marR="0" rtl="0" algn="l">
              <a:lnSpc>
                <a:spcPct val="8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Однако эффект от применения такой вычислительной системы может быть получен только при решении задач, </a:t>
            </a:r>
            <a:r>
              <a:rPr b="1" i="0" lang="en-US" sz="2000" u="none">
                <a:solidFill>
                  <a:schemeClr val="dk1"/>
                </a:solidFill>
                <a:latin typeface="Arial"/>
                <a:ea typeface="Arial"/>
                <a:cs typeface="Arial"/>
                <a:sym typeface="Arial"/>
              </a:rPr>
              <a:t>имеющих очень специальную структуру</a:t>
            </a:r>
            <a:r>
              <a:rPr b="0" i="0" lang="en-US" sz="20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она должна разбиваться на столько слабо связанных подзадач, сколько компьютеров в системе.</a:t>
            </a:r>
            <a:r>
              <a:rPr b="0" i="0" lang="en-US" sz="2000" u="none">
                <a:solidFill>
                  <a:schemeClr val="dk1"/>
                </a:solidFill>
                <a:latin typeface="Arial"/>
                <a:ea typeface="Arial"/>
                <a:cs typeface="Arial"/>
                <a:sym typeface="Arial"/>
              </a:rPr>
              <a:t> </a:t>
            </a:r>
            <a:endParaRPr/>
          </a:p>
        </p:txBody>
      </p:sp>
      <p:sp>
        <p:nvSpPr>
          <p:cNvPr id="183" name="Google Shape;183;p22"/>
          <p:cNvSpPr txBox="1"/>
          <p:nvPr/>
        </p:nvSpPr>
        <p:spPr>
          <a:xfrm>
            <a:off x="457200" y="404812"/>
            <a:ext cx="8229600" cy="79216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Типы архитектур современных компьютеров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5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2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189" name="Google Shape;189;p23"/>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190" name="Google Shape;190;p23"/>
          <p:cNvSpPr txBox="1"/>
          <p:nvPr>
            <p:ph type="title"/>
          </p:nvPr>
        </p:nvSpPr>
        <p:spPr>
          <a:xfrm>
            <a:off x="468312" y="692150"/>
            <a:ext cx="8229600" cy="59531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Архитектура персонального компьютера</a:t>
            </a:r>
            <a:br>
              <a:rPr b="0" i="0" lang="en-US" sz="2800" u="none">
                <a:solidFill>
                  <a:schemeClr val="lt2"/>
                </a:solidFill>
                <a:latin typeface="Arial"/>
                <a:ea typeface="Arial"/>
                <a:cs typeface="Arial"/>
                <a:sym typeface="Arial"/>
              </a:rPr>
            </a:br>
            <a:endParaRPr/>
          </a:p>
        </p:txBody>
      </p:sp>
      <p:sp>
        <p:nvSpPr>
          <p:cNvPr id="191" name="Google Shape;191;p23"/>
          <p:cNvSpPr txBox="1"/>
          <p:nvPr/>
        </p:nvSpPr>
        <p:spPr>
          <a:xfrm>
            <a:off x="0" y="3644900"/>
            <a:ext cx="8604250" cy="2781300"/>
          </a:xfrm>
          <a:prstGeom prst="rect">
            <a:avLst/>
          </a:prstGeom>
          <a:noFill/>
          <a:ln>
            <a:noFill/>
          </a:ln>
        </p:spPr>
        <p:txBody>
          <a:bodyPr anchorCtr="0" anchor="t" bIns="45700" lIns="91425" spcFirstLastPara="1" rIns="91425" wrap="square" tIns="45700">
            <a:spAutoFit/>
          </a:bodyPr>
          <a:lstStyle/>
          <a:p>
            <a:pPr indent="-285750" lvl="1" marL="742950" marR="0" rtl="0" algn="l">
              <a:lnSpc>
                <a:spcPct val="80000"/>
              </a:lnSpc>
              <a:spcBef>
                <a:spcPts val="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Магистраль</a:t>
            </a:r>
            <a:r>
              <a:rPr b="0" i="0" lang="en-US" sz="2000" u="none" cap="none" strike="noStrike">
                <a:solidFill>
                  <a:schemeClr val="dk1"/>
                </a:solidFill>
                <a:latin typeface="Arial"/>
                <a:ea typeface="Arial"/>
                <a:cs typeface="Arial"/>
                <a:sym typeface="Arial"/>
              </a:rPr>
              <a:t> представляет собой многопроводную линию с гнездами для подключения электронных схем. Совокупность проводов магистрали разделяется на группы: шину адреса, шину данных и шину управления. Периферийные устройства (принтер и др.) подключаются к аппаратуре компьютера через специальные контроллеры — устройства управления периферийными устройствами. </a:t>
            </a:r>
            <a:endParaRPr/>
          </a:p>
          <a:p>
            <a:pPr indent="0" lvl="0" marL="0" marR="0" rtl="0" algn="l">
              <a:lnSpc>
                <a:spcPct val="80000"/>
              </a:lnSpc>
              <a:spcBef>
                <a:spcPts val="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85750" lvl="1" marL="742950" marR="0" rtl="0" algn="l">
              <a:lnSpc>
                <a:spcPct val="80000"/>
              </a:lnSpc>
              <a:spcBef>
                <a:spcPts val="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Контроллер</a:t>
            </a:r>
            <a:r>
              <a:rPr b="0" i="0" lang="en-US" sz="2000" u="none" cap="none" strike="noStrike">
                <a:solidFill>
                  <a:schemeClr val="dk1"/>
                </a:solidFill>
                <a:latin typeface="Arial"/>
                <a:ea typeface="Arial"/>
                <a:cs typeface="Arial"/>
                <a:sym typeface="Arial"/>
              </a:rPr>
              <a:t> — устройство, которое связывает периферийное оборудование или каналы связи с процессором и оперативной памятью</a:t>
            </a:r>
            <a:endParaRPr/>
          </a:p>
        </p:txBody>
      </p:sp>
      <p:grpSp>
        <p:nvGrpSpPr>
          <p:cNvPr id="192" name="Google Shape;192;p23"/>
          <p:cNvGrpSpPr/>
          <p:nvPr/>
        </p:nvGrpSpPr>
        <p:grpSpPr>
          <a:xfrm>
            <a:off x="755650" y="1341437"/>
            <a:ext cx="7056437" cy="2087562"/>
            <a:chOff x="476" y="845"/>
            <a:chExt cx="4445" cy="1315"/>
          </a:xfrm>
        </p:grpSpPr>
        <p:grpSp>
          <p:nvGrpSpPr>
            <p:cNvPr id="193" name="Google Shape;193;p23"/>
            <p:cNvGrpSpPr/>
            <p:nvPr/>
          </p:nvGrpSpPr>
          <p:grpSpPr>
            <a:xfrm>
              <a:off x="476" y="845"/>
              <a:ext cx="4445" cy="1281"/>
              <a:chOff x="567" y="1434"/>
              <a:chExt cx="4445" cy="1494"/>
            </a:xfrm>
          </p:grpSpPr>
          <p:sp>
            <p:nvSpPr>
              <p:cNvPr id="194" name="Google Shape;194;p23"/>
              <p:cNvSpPr txBox="1"/>
              <p:nvPr/>
            </p:nvSpPr>
            <p:spPr>
              <a:xfrm>
                <a:off x="567" y="2659"/>
                <a:ext cx="997"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Клавиатура</a:t>
                </a:r>
                <a:endParaRPr/>
              </a:p>
            </p:txBody>
          </p:sp>
          <p:sp>
            <p:nvSpPr>
              <p:cNvPr id="195" name="Google Shape;195;p23"/>
              <p:cNvSpPr txBox="1"/>
              <p:nvPr/>
            </p:nvSpPr>
            <p:spPr>
              <a:xfrm>
                <a:off x="1701" y="2659"/>
                <a:ext cx="952"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Принтер</a:t>
                </a:r>
                <a:endParaRPr/>
              </a:p>
            </p:txBody>
          </p:sp>
          <p:sp>
            <p:nvSpPr>
              <p:cNvPr id="196" name="Google Shape;196;p23"/>
              <p:cNvSpPr txBox="1"/>
              <p:nvPr/>
            </p:nvSpPr>
            <p:spPr>
              <a:xfrm>
                <a:off x="2880" y="2659"/>
                <a:ext cx="862"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Монитор</a:t>
                </a:r>
                <a:endParaRPr/>
              </a:p>
            </p:txBody>
          </p:sp>
          <p:sp>
            <p:nvSpPr>
              <p:cNvPr id="197" name="Google Shape;197;p23"/>
              <p:cNvSpPr txBox="1"/>
              <p:nvPr/>
            </p:nvSpPr>
            <p:spPr>
              <a:xfrm>
                <a:off x="3923" y="2658"/>
                <a:ext cx="907" cy="270"/>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Дисковод</a:t>
                </a:r>
                <a:endParaRPr/>
              </a:p>
            </p:txBody>
          </p:sp>
          <p:sp>
            <p:nvSpPr>
              <p:cNvPr id="198" name="Google Shape;198;p23"/>
              <p:cNvSpPr txBox="1"/>
              <p:nvPr/>
            </p:nvSpPr>
            <p:spPr>
              <a:xfrm>
                <a:off x="748" y="2024"/>
                <a:ext cx="4264"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Магистраль (системная шина)</a:t>
                </a:r>
                <a:endParaRPr/>
              </a:p>
            </p:txBody>
          </p:sp>
          <p:sp>
            <p:nvSpPr>
              <p:cNvPr id="199" name="Google Shape;199;p23"/>
              <p:cNvSpPr txBox="1"/>
              <p:nvPr/>
            </p:nvSpPr>
            <p:spPr>
              <a:xfrm>
                <a:off x="3515" y="1434"/>
                <a:ext cx="1179"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Процессор</a:t>
                </a:r>
                <a:endParaRPr/>
              </a:p>
            </p:txBody>
          </p:sp>
          <p:sp>
            <p:nvSpPr>
              <p:cNvPr id="200" name="Google Shape;200;p23"/>
              <p:cNvSpPr txBox="1"/>
              <p:nvPr/>
            </p:nvSpPr>
            <p:spPr>
              <a:xfrm>
                <a:off x="1791" y="1434"/>
                <a:ext cx="1542"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Оперативная память</a:t>
                </a:r>
                <a:endParaRPr/>
              </a:p>
            </p:txBody>
          </p:sp>
          <p:sp>
            <p:nvSpPr>
              <p:cNvPr id="201" name="Google Shape;201;p23"/>
              <p:cNvSpPr txBox="1"/>
              <p:nvPr/>
            </p:nvSpPr>
            <p:spPr>
              <a:xfrm>
                <a:off x="1066" y="1434"/>
                <a:ext cx="499" cy="269"/>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ПЗУ</a:t>
                </a:r>
                <a:endParaRPr/>
              </a:p>
            </p:txBody>
          </p:sp>
          <p:sp>
            <p:nvSpPr>
              <p:cNvPr id="202" name="Google Shape;202;p23"/>
              <p:cNvSpPr txBox="1"/>
              <p:nvPr/>
            </p:nvSpPr>
            <p:spPr>
              <a:xfrm>
                <a:off x="1383" y="2387"/>
                <a:ext cx="2721" cy="2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К    о    н    т    р    о    л    л    е    р    ы</a:t>
                </a:r>
                <a:endParaRPr/>
              </a:p>
            </p:txBody>
          </p:sp>
          <p:sp>
            <p:nvSpPr>
              <p:cNvPr id="203" name="Google Shape;203;p23"/>
              <p:cNvSpPr/>
              <p:nvPr/>
            </p:nvSpPr>
            <p:spPr>
              <a:xfrm>
                <a:off x="975" y="2251"/>
                <a:ext cx="91" cy="408"/>
              </a:xfrm>
              <a:prstGeom prst="upArrow">
                <a:avLst>
                  <a:gd fmla="val 50000" name="adj1"/>
                  <a:gd fmla="val 50000" name="adj2"/>
                </a:avLst>
              </a:prstGeom>
              <a:solidFill>
                <a:schemeClr val="lt2"/>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3"/>
              <p:cNvSpPr txBox="1"/>
              <p:nvPr/>
            </p:nvSpPr>
            <p:spPr>
              <a:xfrm rot="5400000">
                <a:off x="828" y="2443"/>
                <a:ext cx="385" cy="4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5" name="Google Shape;205;p23"/>
              <p:cNvSpPr/>
              <p:nvPr/>
            </p:nvSpPr>
            <p:spPr>
              <a:xfrm>
                <a:off x="2109" y="2251"/>
                <a:ext cx="91" cy="408"/>
              </a:xfrm>
              <a:prstGeom prst="upArrow">
                <a:avLst>
                  <a:gd fmla="val 50000" name="adj1"/>
                  <a:gd fmla="val 50000" name="adj2"/>
                </a:avLst>
              </a:prstGeom>
              <a:solidFill>
                <a:schemeClr val="lt2"/>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3"/>
              <p:cNvSpPr txBox="1"/>
              <p:nvPr/>
            </p:nvSpPr>
            <p:spPr>
              <a:xfrm rot="5400000">
                <a:off x="1953" y="2443"/>
                <a:ext cx="385" cy="4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7" name="Google Shape;207;p23"/>
              <p:cNvSpPr/>
              <p:nvPr/>
            </p:nvSpPr>
            <p:spPr>
              <a:xfrm>
                <a:off x="3288" y="2251"/>
                <a:ext cx="91" cy="408"/>
              </a:xfrm>
              <a:prstGeom prst="upArrow">
                <a:avLst>
                  <a:gd fmla="val 50000" name="adj1"/>
                  <a:gd fmla="val 50000" name="adj2"/>
                </a:avLst>
              </a:prstGeom>
              <a:solidFill>
                <a:schemeClr val="lt2"/>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txBox="1"/>
              <p:nvPr/>
            </p:nvSpPr>
            <p:spPr>
              <a:xfrm rot="5400000">
                <a:off x="3128" y="2443"/>
                <a:ext cx="385" cy="4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9" name="Google Shape;209;p23"/>
              <p:cNvSpPr/>
              <p:nvPr/>
            </p:nvSpPr>
            <p:spPr>
              <a:xfrm>
                <a:off x="4377" y="2251"/>
                <a:ext cx="91" cy="408"/>
              </a:xfrm>
              <a:prstGeom prst="upArrow">
                <a:avLst>
                  <a:gd fmla="val 50000" name="adj1"/>
                  <a:gd fmla="val 50000" name="adj2"/>
                </a:avLst>
              </a:prstGeom>
              <a:solidFill>
                <a:schemeClr val="lt2"/>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3"/>
              <p:cNvSpPr txBox="1"/>
              <p:nvPr/>
            </p:nvSpPr>
            <p:spPr>
              <a:xfrm rot="5400000">
                <a:off x="4228" y="2443"/>
                <a:ext cx="385" cy="4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211" name="Google Shape;211;p23"/>
              <p:cNvGrpSpPr/>
              <p:nvPr/>
            </p:nvGrpSpPr>
            <p:grpSpPr>
              <a:xfrm>
                <a:off x="1202" y="1661"/>
                <a:ext cx="182" cy="363"/>
                <a:chOff x="1247" y="3339"/>
                <a:chExt cx="182" cy="363"/>
              </a:xfrm>
            </p:grpSpPr>
            <p:cxnSp>
              <p:nvCxnSpPr>
                <p:cNvPr id="212" name="Google Shape;212;p23"/>
                <p:cNvCxnSpPr/>
                <p:nvPr/>
              </p:nvCxnSpPr>
              <p:spPr>
                <a:xfrm>
                  <a:off x="1338" y="3339"/>
                  <a:ext cx="0" cy="363"/>
                </a:xfrm>
                <a:prstGeom prst="straightConnector1">
                  <a:avLst/>
                </a:prstGeom>
                <a:noFill/>
                <a:ln cap="flat" cmpd="sng" w="28575">
                  <a:solidFill>
                    <a:schemeClr val="lt2"/>
                  </a:solidFill>
                  <a:prstDash val="solid"/>
                  <a:miter lim="800000"/>
                  <a:headEnd len="med" w="med" type="none"/>
                  <a:tailEnd len="med" w="med" type="none"/>
                </a:ln>
              </p:spPr>
            </p:cxnSp>
            <p:cxnSp>
              <p:nvCxnSpPr>
                <p:cNvPr id="213" name="Google Shape;213;p23"/>
                <p:cNvCxnSpPr/>
                <p:nvPr/>
              </p:nvCxnSpPr>
              <p:spPr>
                <a:xfrm flipH="1" rot="10800000">
                  <a:off x="1338" y="3566"/>
                  <a:ext cx="91" cy="136"/>
                </a:xfrm>
                <a:prstGeom prst="straightConnector1">
                  <a:avLst/>
                </a:prstGeom>
                <a:noFill/>
                <a:ln cap="flat" cmpd="sng" w="28575">
                  <a:solidFill>
                    <a:schemeClr val="lt2"/>
                  </a:solidFill>
                  <a:prstDash val="solid"/>
                  <a:miter lim="800000"/>
                  <a:headEnd len="med" w="med" type="none"/>
                  <a:tailEnd len="med" w="med" type="none"/>
                </a:ln>
              </p:spPr>
            </p:cxnSp>
            <p:cxnSp>
              <p:nvCxnSpPr>
                <p:cNvPr id="214" name="Google Shape;214;p23"/>
                <p:cNvCxnSpPr/>
                <p:nvPr/>
              </p:nvCxnSpPr>
              <p:spPr>
                <a:xfrm rot="10800000">
                  <a:off x="1247" y="3566"/>
                  <a:ext cx="91" cy="136"/>
                </a:xfrm>
                <a:prstGeom prst="straightConnector1">
                  <a:avLst/>
                </a:prstGeom>
                <a:noFill/>
                <a:ln cap="flat" cmpd="sng" w="28575">
                  <a:solidFill>
                    <a:schemeClr val="lt2"/>
                  </a:solidFill>
                  <a:prstDash val="solid"/>
                  <a:miter lim="800000"/>
                  <a:headEnd len="med" w="med" type="none"/>
                  <a:tailEnd len="med" w="med" type="none"/>
                </a:ln>
              </p:spPr>
            </p:cxnSp>
          </p:grpSp>
          <p:grpSp>
            <p:nvGrpSpPr>
              <p:cNvPr id="215" name="Google Shape;215;p23"/>
              <p:cNvGrpSpPr/>
              <p:nvPr/>
            </p:nvGrpSpPr>
            <p:grpSpPr>
              <a:xfrm>
                <a:off x="2245" y="1661"/>
                <a:ext cx="182" cy="363"/>
                <a:chOff x="1247" y="3339"/>
                <a:chExt cx="182" cy="363"/>
              </a:xfrm>
            </p:grpSpPr>
            <p:cxnSp>
              <p:nvCxnSpPr>
                <p:cNvPr id="216" name="Google Shape;216;p23"/>
                <p:cNvCxnSpPr/>
                <p:nvPr/>
              </p:nvCxnSpPr>
              <p:spPr>
                <a:xfrm>
                  <a:off x="1338" y="3339"/>
                  <a:ext cx="0" cy="363"/>
                </a:xfrm>
                <a:prstGeom prst="straightConnector1">
                  <a:avLst/>
                </a:prstGeom>
                <a:noFill/>
                <a:ln cap="flat" cmpd="sng" w="28575">
                  <a:solidFill>
                    <a:schemeClr val="lt2"/>
                  </a:solidFill>
                  <a:prstDash val="solid"/>
                  <a:miter lim="800000"/>
                  <a:headEnd len="med" w="med" type="none"/>
                  <a:tailEnd len="med" w="med" type="none"/>
                </a:ln>
              </p:spPr>
            </p:cxnSp>
            <p:cxnSp>
              <p:nvCxnSpPr>
                <p:cNvPr id="217" name="Google Shape;217;p23"/>
                <p:cNvCxnSpPr/>
                <p:nvPr/>
              </p:nvCxnSpPr>
              <p:spPr>
                <a:xfrm flipH="1" rot="10800000">
                  <a:off x="1338" y="3566"/>
                  <a:ext cx="91" cy="136"/>
                </a:xfrm>
                <a:prstGeom prst="straightConnector1">
                  <a:avLst/>
                </a:prstGeom>
                <a:noFill/>
                <a:ln cap="flat" cmpd="sng" w="28575">
                  <a:solidFill>
                    <a:schemeClr val="lt2"/>
                  </a:solidFill>
                  <a:prstDash val="solid"/>
                  <a:miter lim="800000"/>
                  <a:headEnd len="med" w="med" type="none"/>
                  <a:tailEnd len="med" w="med" type="none"/>
                </a:ln>
              </p:spPr>
            </p:cxnSp>
            <p:cxnSp>
              <p:nvCxnSpPr>
                <p:cNvPr id="218" name="Google Shape;218;p23"/>
                <p:cNvCxnSpPr/>
                <p:nvPr/>
              </p:nvCxnSpPr>
              <p:spPr>
                <a:xfrm rot="10800000">
                  <a:off x="1247" y="3566"/>
                  <a:ext cx="91" cy="136"/>
                </a:xfrm>
                <a:prstGeom prst="straightConnector1">
                  <a:avLst/>
                </a:prstGeom>
                <a:noFill/>
                <a:ln cap="flat" cmpd="sng" w="28575">
                  <a:solidFill>
                    <a:schemeClr val="lt2"/>
                  </a:solidFill>
                  <a:prstDash val="solid"/>
                  <a:miter lim="800000"/>
                  <a:headEnd len="med" w="med" type="none"/>
                  <a:tailEnd len="med" w="med" type="none"/>
                </a:ln>
              </p:spPr>
            </p:cxnSp>
          </p:grpSp>
          <p:grpSp>
            <p:nvGrpSpPr>
              <p:cNvPr id="219" name="Google Shape;219;p23"/>
              <p:cNvGrpSpPr/>
              <p:nvPr/>
            </p:nvGrpSpPr>
            <p:grpSpPr>
              <a:xfrm>
                <a:off x="3878" y="1661"/>
                <a:ext cx="182" cy="363"/>
                <a:chOff x="1247" y="3339"/>
                <a:chExt cx="182" cy="363"/>
              </a:xfrm>
            </p:grpSpPr>
            <p:cxnSp>
              <p:nvCxnSpPr>
                <p:cNvPr id="220" name="Google Shape;220;p23"/>
                <p:cNvCxnSpPr/>
                <p:nvPr/>
              </p:nvCxnSpPr>
              <p:spPr>
                <a:xfrm>
                  <a:off x="1338" y="3339"/>
                  <a:ext cx="0" cy="363"/>
                </a:xfrm>
                <a:prstGeom prst="straightConnector1">
                  <a:avLst/>
                </a:prstGeom>
                <a:noFill/>
                <a:ln cap="flat" cmpd="sng" w="28575">
                  <a:solidFill>
                    <a:schemeClr val="lt2"/>
                  </a:solidFill>
                  <a:prstDash val="solid"/>
                  <a:miter lim="800000"/>
                  <a:headEnd len="med" w="med" type="none"/>
                  <a:tailEnd len="med" w="med" type="none"/>
                </a:ln>
              </p:spPr>
            </p:cxnSp>
            <p:cxnSp>
              <p:nvCxnSpPr>
                <p:cNvPr id="221" name="Google Shape;221;p23"/>
                <p:cNvCxnSpPr/>
                <p:nvPr/>
              </p:nvCxnSpPr>
              <p:spPr>
                <a:xfrm flipH="1" rot="10800000">
                  <a:off x="1338" y="3566"/>
                  <a:ext cx="91" cy="136"/>
                </a:xfrm>
                <a:prstGeom prst="straightConnector1">
                  <a:avLst/>
                </a:prstGeom>
                <a:noFill/>
                <a:ln cap="flat" cmpd="sng" w="28575">
                  <a:solidFill>
                    <a:schemeClr val="lt2"/>
                  </a:solidFill>
                  <a:prstDash val="solid"/>
                  <a:miter lim="800000"/>
                  <a:headEnd len="med" w="med" type="none"/>
                  <a:tailEnd len="med" w="med" type="none"/>
                </a:ln>
              </p:spPr>
            </p:cxnSp>
            <p:cxnSp>
              <p:nvCxnSpPr>
                <p:cNvPr id="222" name="Google Shape;222;p23"/>
                <p:cNvCxnSpPr/>
                <p:nvPr/>
              </p:nvCxnSpPr>
              <p:spPr>
                <a:xfrm rot="10800000">
                  <a:off x="1247" y="3566"/>
                  <a:ext cx="91" cy="136"/>
                </a:xfrm>
                <a:prstGeom prst="straightConnector1">
                  <a:avLst/>
                </a:prstGeom>
                <a:noFill/>
                <a:ln cap="flat" cmpd="sng" w="28575">
                  <a:solidFill>
                    <a:schemeClr val="lt2"/>
                  </a:solidFill>
                  <a:prstDash val="solid"/>
                  <a:miter lim="800000"/>
                  <a:headEnd len="med" w="med" type="none"/>
                  <a:tailEnd len="med" w="med" type="none"/>
                </a:ln>
              </p:spPr>
            </p:cxnSp>
          </p:grpSp>
          <p:grpSp>
            <p:nvGrpSpPr>
              <p:cNvPr id="223" name="Google Shape;223;p23"/>
              <p:cNvGrpSpPr/>
              <p:nvPr/>
            </p:nvGrpSpPr>
            <p:grpSpPr>
              <a:xfrm rot="10800000">
                <a:off x="2608" y="1661"/>
                <a:ext cx="182" cy="363"/>
                <a:chOff x="1247" y="3339"/>
                <a:chExt cx="182" cy="363"/>
              </a:xfrm>
            </p:grpSpPr>
            <p:cxnSp>
              <p:nvCxnSpPr>
                <p:cNvPr id="224" name="Google Shape;224;p23"/>
                <p:cNvCxnSpPr/>
                <p:nvPr/>
              </p:nvCxnSpPr>
              <p:spPr>
                <a:xfrm>
                  <a:off x="1338" y="3339"/>
                  <a:ext cx="0" cy="363"/>
                </a:xfrm>
                <a:prstGeom prst="straightConnector1">
                  <a:avLst/>
                </a:prstGeom>
                <a:noFill/>
                <a:ln cap="flat" cmpd="sng" w="28575">
                  <a:solidFill>
                    <a:schemeClr val="lt2"/>
                  </a:solidFill>
                  <a:prstDash val="solid"/>
                  <a:miter lim="800000"/>
                  <a:headEnd len="med" w="med" type="none"/>
                  <a:tailEnd len="med" w="med" type="none"/>
                </a:ln>
              </p:spPr>
            </p:cxnSp>
            <p:cxnSp>
              <p:nvCxnSpPr>
                <p:cNvPr id="225" name="Google Shape;225;p23"/>
                <p:cNvCxnSpPr/>
                <p:nvPr/>
              </p:nvCxnSpPr>
              <p:spPr>
                <a:xfrm flipH="1" rot="10800000">
                  <a:off x="1338" y="3566"/>
                  <a:ext cx="91" cy="136"/>
                </a:xfrm>
                <a:prstGeom prst="straightConnector1">
                  <a:avLst/>
                </a:prstGeom>
                <a:noFill/>
                <a:ln cap="flat" cmpd="sng" w="28575">
                  <a:solidFill>
                    <a:schemeClr val="lt2"/>
                  </a:solidFill>
                  <a:prstDash val="solid"/>
                  <a:miter lim="800000"/>
                  <a:headEnd len="med" w="med" type="none"/>
                  <a:tailEnd len="med" w="med" type="none"/>
                </a:ln>
              </p:spPr>
            </p:cxnSp>
            <p:cxnSp>
              <p:nvCxnSpPr>
                <p:cNvPr id="226" name="Google Shape;226;p23"/>
                <p:cNvCxnSpPr/>
                <p:nvPr/>
              </p:nvCxnSpPr>
              <p:spPr>
                <a:xfrm rot="10800000">
                  <a:off x="1247" y="3566"/>
                  <a:ext cx="91" cy="136"/>
                </a:xfrm>
                <a:prstGeom prst="straightConnector1">
                  <a:avLst/>
                </a:prstGeom>
                <a:noFill/>
                <a:ln cap="flat" cmpd="sng" w="28575">
                  <a:solidFill>
                    <a:schemeClr val="lt2"/>
                  </a:solidFill>
                  <a:prstDash val="solid"/>
                  <a:miter lim="800000"/>
                  <a:headEnd len="med" w="med" type="none"/>
                  <a:tailEnd len="med" w="med" type="none"/>
                </a:ln>
              </p:spPr>
            </p:cxnSp>
          </p:grpSp>
          <p:grpSp>
            <p:nvGrpSpPr>
              <p:cNvPr id="227" name="Google Shape;227;p23"/>
              <p:cNvGrpSpPr/>
              <p:nvPr/>
            </p:nvGrpSpPr>
            <p:grpSpPr>
              <a:xfrm rot="10620000">
                <a:off x="4195" y="1661"/>
                <a:ext cx="182" cy="363"/>
                <a:chOff x="1247" y="3339"/>
                <a:chExt cx="182" cy="363"/>
              </a:xfrm>
            </p:grpSpPr>
            <p:cxnSp>
              <p:nvCxnSpPr>
                <p:cNvPr id="228" name="Google Shape;228;p23"/>
                <p:cNvCxnSpPr/>
                <p:nvPr/>
              </p:nvCxnSpPr>
              <p:spPr>
                <a:xfrm>
                  <a:off x="1338" y="3339"/>
                  <a:ext cx="0" cy="363"/>
                </a:xfrm>
                <a:prstGeom prst="straightConnector1">
                  <a:avLst/>
                </a:prstGeom>
                <a:noFill/>
                <a:ln cap="flat" cmpd="sng" w="28575">
                  <a:solidFill>
                    <a:schemeClr val="lt2"/>
                  </a:solidFill>
                  <a:prstDash val="solid"/>
                  <a:miter lim="800000"/>
                  <a:headEnd len="med" w="med" type="none"/>
                  <a:tailEnd len="med" w="med" type="none"/>
                </a:ln>
              </p:spPr>
            </p:cxnSp>
            <p:cxnSp>
              <p:nvCxnSpPr>
                <p:cNvPr id="229" name="Google Shape;229;p23"/>
                <p:cNvCxnSpPr/>
                <p:nvPr/>
              </p:nvCxnSpPr>
              <p:spPr>
                <a:xfrm flipH="1" rot="10800000">
                  <a:off x="1338" y="3566"/>
                  <a:ext cx="91" cy="136"/>
                </a:xfrm>
                <a:prstGeom prst="straightConnector1">
                  <a:avLst/>
                </a:prstGeom>
                <a:noFill/>
                <a:ln cap="flat" cmpd="sng" w="28575">
                  <a:solidFill>
                    <a:schemeClr val="lt2"/>
                  </a:solidFill>
                  <a:prstDash val="solid"/>
                  <a:miter lim="800000"/>
                  <a:headEnd len="med" w="med" type="none"/>
                  <a:tailEnd len="med" w="med" type="none"/>
                </a:ln>
              </p:spPr>
            </p:cxnSp>
            <p:cxnSp>
              <p:nvCxnSpPr>
                <p:cNvPr id="230" name="Google Shape;230;p23"/>
                <p:cNvCxnSpPr/>
                <p:nvPr/>
              </p:nvCxnSpPr>
              <p:spPr>
                <a:xfrm rot="10800000">
                  <a:off x="1247" y="3566"/>
                  <a:ext cx="91" cy="136"/>
                </a:xfrm>
                <a:prstGeom prst="straightConnector1">
                  <a:avLst/>
                </a:prstGeom>
                <a:noFill/>
                <a:ln cap="flat" cmpd="sng" w="28575">
                  <a:solidFill>
                    <a:schemeClr val="lt2"/>
                  </a:solidFill>
                  <a:prstDash val="solid"/>
                  <a:miter lim="800000"/>
                  <a:headEnd len="med" w="med" type="none"/>
                  <a:tailEnd len="med" w="med" type="none"/>
                </a:ln>
              </p:spPr>
            </p:cxnSp>
          </p:grpSp>
        </p:grpSp>
        <p:sp>
          <p:nvSpPr>
            <p:cNvPr id="231" name="Google Shape;231;p23"/>
            <p:cNvSpPr txBox="1"/>
            <p:nvPr/>
          </p:nvSpPr>
          <p:spPr>
            <a:xfrm>
              <a:off x="476" y="1929"/>
              <a:ext cx="4309" cy="231"/>
            </a:xfrm>
            <a:prstGeom prst="rect">
              <a:avLst/>
            </a:prstGeom>
            <a:solidFill>
              <a:schemeClr val="folHlink"/>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Arial"/>
                <a:buNone/>
              </a:pPr>
              <a:r>
                <a:rPr b="0" i="0" lang="en-US" sz="1800" u="none">
                  <a:solidFill>
                    <a:schemeClr val="lt2"/>
                  </a:solidFill>
                  <a:latin typeface="Arial"/>
                  <a:ea typeface="Arial"/>
                  <a:cs typeface="Arial"/>
                  <a:sym typeface="Arial"/>
                </a:rPr>
                <a:t>П е р и ф е р и й н ы е     у с т р о й с т в а</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500"/>
                                        <p:tgtEl>
                                          <p:spTgt spid="1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500"/>
                                        <p:tgtEl>
                                          <p:spTgt spid="1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animEffect filter="fade" transition="in">
                                      <p:cBhvr>
                                        <p:cTn dur="500"/>
                                        <p:tgtEl>
                                          <p:spTgt spid="19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
        <p:nvSpPr>
          <p:cNvPr id="236" name="Google Shape;236;p2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237" name="Google Shape;237;p24"/>
          <p:cNvSpPr txBox="1"/>
          <p:nvPr>
            <p:ph type="title"/>
          </p:nvPr>
        </p:nvSpPr>
        <p:spPr>
          <a:xfrm>
            <a:off x="457200" y="457200"/>
            <a:ext cx="8229600" cy="59531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Материнская плата</a:t>
            </a:r>
            <a:endParaRPr/>
          </a:p>
        </p:txBody>
      </p:sp>
      <p:sp>
        <p:nvSpPr>
          <p:cNvPr id="238" name="Google Shape;238;p24"/>
          <p:cNvSpPr txBox="1"/>
          <p:nvPr>
            <p:ph idx="1" type="body"/>
          </p:nvPr>
        </p:nvSpPr>
        <p:spPr>
          <a:xfrm>
            <a:off x="323850" y="1196975"/>
            <a:ext cx="8435975" cy="47529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Основной платой ПК является </a:t>
            </a:r>
            <a:r>
              <a:rPr b="1" i="0" lang="en-US" sz="2000" u="none">
                <a:solidFill>
                  <a:srgbClr val="A50021"/>
                </a:solidFill>
                <a:latin typeface="Arial"/>
                <a:ea typeface="Arial"/>
                <a:cs typeface="Arial"/>
                <a:sym typeface="Arial"/>
              </a:rPr>
              <a:t>материнская плата</a:t>
            </a:r>
            <a:r>
              <a:rPr b="0" i="0" lang="en-US" sz="2000" u="none">
                <a:solidFill>
                  <a:schemeClr val="dk1"/>
                </a:solidFill>
                <a:latin typeface="Arial"/>
                <a:ea typeface="Arial"/>
                <a:cs typeface="Arial"/>
                <a:sym typeface="Arial"/>
              </a:rPr>
              <a:t> (MotherBoard). На ней расположены:</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процессор</a:t>
            </a:r>
            <a:r>
              <a:rPr b="0" i="0" lang="en-US" sz="2000" u="none">
                <a:solidFill>
                  <a:schemeClr val="dk1"/>
                </a:solidFill>
                <a:latin typeface="Arial"/>
                <a:ea typeface="Arial"/>
                <a:cs typeface="Arial"/>
                <a:sym typeface="Arial"/>
              </a:rPr>
              <a:t> - основная микросхема, выполняющая математические и логические операции;</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чипсет</a:t>
            </a:r>
            <a:r>
              <a:rPr b="0" i="0" lang="en-US" sz="2000" u="none">
                <a:solidFill>
                  <a:schemeClr val="dk1"/>
                </a:solidFill>
                <a:latin typeface="Arial"/>
                <a:ea typeface="Arial"/>
                <a:cs typeface="Arial"/>
                <a:sym typeface="Arial"/>
              </a:rPr>
              <a:t> (микропроцессорный комплект) - набор микросхем, которые руководят работой внутренних устройств ПК и определяют основные функциональные возможности материнской платы;</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шины</a:t>
            </a:r>
            <a:r>
              <a:rPr b="0" i="0" lang="en-US" sz="2000" u="none">
                <a:solidFill>
                  <a:schemeClr val="dk1"/>
                </a:solidFill>
                <a:latin typeface="Arial"/>
                <a:ea typeface="Arial"/>
                <a:cs typeface="Arial"/>
                <a:sym typeface="Arial"/>
              </a:rPr>
              <a:t> - набор проводников, по которым происходит обмен сигналами между внутренними устройствами компьютера;</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оперативное запоминающее устройство</a:t>
            </a:r>
            <a:r>
              <a:rPr b="0" i="0" lang="en-US" sz="2000" u="none">
                <a:solidFill>
                  <a:schemeClr val="dk1"/>
                </a:solidFill>
                <a:latin typeface="Arial"/>
                <a:ea typeface="Arial"/>
                <a:cs typeface="Arial"/>
                <a:sym typeface="Arial"/>
              </a:rPr>
              <a:t> (ОЗУ);</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постоянное запоминающее устройство</a:t>
            </a:r>
            <a:r>
              <a:rPr b="0" i="0" lang="en-US" sz="2000" u="none">
                <a:solidFill>
                  <a:schemeClr val="dk1"/>
                </a:solidFill>
                <a:latin typeface="Arial"/>
                <a:ea typeface="Arial"/>
                <a:cs typeface="Arial"/>
                <a:sym typeface="Arial"/>
              </a:rPr>
              <a:t> (ПЗУ);</a:t>
            </a:r>
            <a:endParaRPr/>
          </a:p>
          <a:p>
            <a:pPr indent="-342900" lvl="0" marL="342900" marR="0" rtl="0" algn="l">
              <a:lnSpc>
                <a:spcPct val="80000"/>
              </a:lnSpc>
              <a:spcBef>
                <a:spcPts val="1200"/>
              </a:spcBef>
              <a:spcAft>
                <a:spcPts val="0"/>
              </a:spcAft>
              <a:buClr>
                <a:schemeClr val="lt2"/>
              </a:buClr>
              <a:buSzPts val="1500"/>
              <a:buFont typeface="Noto Sans Symbols"/>
              <a:buChar char="■"/>
            </a:pPr>
            <a:r>
              <a:rPr b="1" i="0" lang="en-US" sz="2000" u="none">
                <a:solidFill>
                  <a:schemeClr val="dk1"/>
                </a:solidFill>
                <a:latin typeface="Arial"/>
                <a:ea typeface="Arial"/>
                <a:cs typeface="Arial"/>
                <a:sym typeface="Arial"/>
              </a:rPr>
              <a:t>разъемы</a:t>
            </a:r>
            <a:r>
              <a:rPr b="0" i="0" lang="en-US" sz="2000" u="none">
                <a:solidFill>
                  <a:schemeClr val="dk1"/>
                </a:solidFill>
                <a:latin typeface="Arial"/>
                <a:ea typeface="Arial"/>
                <a:cs typeface="Arial"/>
                <a:sym typeface="Arial"/>
              </a:rPr>
              <a:t> для подсоединения дополнительных устройств (слоты).</a:t>
            </a:r>
            <a:br>
              <a:rPr b="0" i="0" lang="en-US" sz="2000" u="none">
                <a:solidFill>
                  <a:schemeClr val="dk1"/>
                </a:solidFill>
                <a:latin typeface="Arial"/>
                <a:ea typeface="Arial"/>
                <a:cs typeface="Arial"/>
                <a:sym typeface="Arial"/>
              </a:rPr>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500"/>
                                        <p:tgtEl>
                                          <p:spTgt spid="2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animEffect filter="fade" transition="in">
                                      <p:cBhvr>
                                        <p:cTn dur="500"/>
                                        <p:tgtEl>
                                          <p:spTgt spid="2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animEffect filter="fade" transition="in">
                                      <p:cBhvr>
                                        <p:cTn dur="500"/>
                                        <p:tgtEl>
                                          <p:spTgt spid="2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3" st="3"/>
                                            </p:txEl>
                                          </p:spTgt>
                                        </p:tgtEl>
                                        <p:attrNameLst>
                                          <p:attrName>style.visibility</p:attrName>
                                        </p:attrNameLst>
                                      </p:cBhvr>
                                      <p:to>
                                        <p:strVal val="visible"/>
                                      </p:to>
                                    </p:set>
                                    <p:animEffect filter="fade" transition="in">
                                      <p:cBhvr>
                                        <p:cTn dur="500"/>
                                        <p:tgtEl>
                                          <p:spTgt spid="2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4" st="4"/>
                                            </p:txEl>
                                          </p:spTgt>
                                        </p:tgtEl>
                                        <p:attrNameLst>
                                          <p:attrName>style.visibility</p:attrName>
                                        </p:attrNameLst>
                                      </p:cBhvr>
                                      <p:to>
                                        <p:strVal val="visible"/>
                                      </p:to>
                                    </p:set>
                                    <p:animEffect filter="fade" transition="in">
                                      <p:cBhvr>
                                        <p:cTn dur="500"/>
                                        <p:tgtEl>
                                          <p:spTgt spid="23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5" st="5"/>
                                            </p:txEl>
                                          </p:spTgt>
                                        </p:tgtEl>
                                        <p:attrNameLst>
                                          <p:attrName>style.visibility</p:attrName>
                                        </p:attrNameLst>
                                      </p:cBhvr>
                                      <p:to>
                                        <p:strVal val="visible"/>
                                      </p:to>
                                    </p:set>
                                    <p:animEffect filter="fade" transition="in">
                                      <p:cBhvr>
                                        <p:cTn dur="500"/>
                                        <p:tgtEl>
                                          <p:spTgt spid="23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6" st="6"/>
                                            </p:txEl>
                                          </p:spTgt>
                                        </p:tgtEl>
                                        <p:attrNameLst>
                                          <p:attrName>style.visibility</p:attrName>
                                        </p:attrNameLst>
                                      </p:cBhvr>
                                      <p:to>
                                        <p:strVal val="visible"/>
                                      </p:to>
                                    </p:set>
                                    <p:animEffect filter="fade" transition="in">
                                      <p:cBhvr>
                                        <p:cTn dur="500"/>
                                        <p:tgtEl>
                                          <p:spTgt spid="23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 name="Shape 242"/>
        <p:cNvGrpSpPr/>
        <p:nvPr/>
      </p:nvGrpSpPr>
      <p:grpSpPr>
        <a:xfrm>
          <a:off x="0" y="0"/>
          <a:ext cx="0" cy="0"/>
          <a:chOff x="0" y="0"/>
          <a:chExt cx="0" cy="0"/>
        </a:xfrm>
      </p:grpSpPr>
      <p:sp>
        <p:nvSpPr>
          <p:cNvPr id="243" name="Google Shape;243;p2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244" name="Google Shape;244;p25"/>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pic>
        <p:nvPicPr>
          <p:cNvPr descr="processor_1" id="245" name="Google Shape;245;p25"/>
          <p:cNvPicPr preferRelativeResize="0"/>
          <p:nvPr/>
        </p:nvPicPr>
        <p:blipFill rotWithShape="1">
          <a:blip r:embed="rId3">
            <a:alphaModFix/>
          </a:blip>
          <a:srcRect b="0" l="0" r="0" t="0"/>
          <a:stretch/>
        </p:blipFill>
        <p:spPr>
          <a:xfrm>
            <a:off x="7164387" y="0"/>
            <a:ext cx="1800225" cy="1800225"/>
          </a:xfrm>
          <a:prstGeom prst="rect">
            <a:avLst/>
          </a:prstGeom>
          <a:noFill/>
          <a:ln>
            <a:noFill/>
          </a:ln>
        </p:spPr>
      </p:pic>
      <p:sp>
        <p:nvSpPr>
          <p:cNvPr id="246" name="Google Shape;246;p25"/>
          <p:cNvSpPr txBox="1"/>
          <p:nvPr>
            <p:ph type="title"/>
          </p:nvPr>
        </p:nvSpPr>
        <p:spPr>
          <a:xfrm>
            <a:off x="457200" y="457200"/>
            <a:ext cx="8229600" cy="66833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Процессор </a:t>
            </a:r>
            <a:endParaRPr/>
          </a:p>
        </p:txBody>
      </p:sp>
      <p:sp>
        <p:nvSpPr>
          <p:cNvPr id="247" name="Google Shape;247;p25"/>
          <p:cNvSpPr txBox="1"/>
          <p:nvPr>
            <p:ph idx="1" type="body"/>
          </p:nvPr>
        </p:nvSpPr>
        <p:spPr>
          <a:xfrm>
            <a:off x="468312" y="1312862"/>
            <a:ext cx="8207375" cy="4708525"/>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650"/>
              <a:buNone/>
            </a:pPr>
            <a:r>
              <a:rPr b="0" i="0" lang="en-US" sz="2200" u="none">
                <a:solidFill>
                  <a:schemeClr val="dk1"/>
                </a:solidFill>
                <a:latin typeface="Arial"/>
                <a:ea typeface="Arial"/>
                <a:cs typeface="Arial"/>
                <a:sym typeface="Arial"/>
              </a:rPr>
              <a:t>Основа вычислительной машины - </a:t>
            </a:r>
            <a:r>
              <a:rPr b="1" i="0" lang="en-US" sz="2200" u="none">
                <a:solidFill>
                  <a:srgbClr val="A50021"/>
                </a:solidFill>
                <a:latin typeface="Arial"/>
                <a:ea typeface="Arial"/>
                <a:cs typeface="Arial"/>
                <a:sym typeface="Arial"/>
              </a:rPr>
              <a:t>процессор</a:t>
            </a:r>
            <a:r>
              <a:rPr b="0" i="0" lang="en-US" sz="2200" u="none">
                <a:solidFill>
                  <a:schemeClr val="dk1"/>
                </a:solidFill>
                <a:latin typeface="Arial"/>
                <a:ea typeface="Arial"/>
                <a:cs typeface="Arial"/>
                <a:sym typeface="Arial"/>
              </a:rPr>
              <a:t>. Данные процессор считывает из ОЗУ (оперативной памяти) компьютера, туда же он пересылает результат действия над этими данными. Важнейшими характеристиками процессора являются: разрядность, тактовая частота, адресное пространство, размер кэш-памяти. </a:t>
            </a:r>
            <a:endParaRPr/>
          </a:p>
          <a:p>
            <a:pPr indent="-342900" lvl="0" marL="342900" rtl="0" algn="l">
              <a:lnSpc>
                <a:spcPct val="80000"/>
              </a:lnSpc>
              <a:spcBef>
                <a:spcPts val="440"/>
              </a:spcBef>
              <a:spcAft>
                <a:spcPts val="0"/>
              </a:spcAft>
              <a:buSzPts val="1650"/>
              <a:buNone/>
            </a:pPr>
            <a:r>
              <a:t/>
            </a:r>
            <a:endParaRPr b="0" i="0" sz="2200" u="none">
              <a:solidFill>
                <a:schemeClr val="dk1"/>
              </a:solidFill>
              <a:latin typeface="Arial"/>
              <a:ea typeface="Arial"/>
              <a:cs typeface="Arial"/>
              <a:sym typeface="Arial"/>
            </a:endParaRPr>
          </a:p>
          <a:p>
            <a:pPr indent="-342900" lvl="0" marL="342900" rtl="0" algn="l">
              <a:lnSpc>
                <a:spcPct val="80000"/>
              </a:lnSpc>
              <a:spcBef>
                <a:spcPts val="440"/>
              </a:spcBef>
              <a:spcAft>
                <a:spcPts val="0"/>
              </a:spcAft>
              <a:buSzPts val="1650"/>
              <a:buNone/>
            </a:pPr>
            <a:r>
              <a:rPr b="0" i="0" lang="en-US" sz="2200" u="none">
                <a:solidFill>
                  <a:schemeClr val="dk1"/>
                </a:solidFill>
                <a:latin typeface="Arial"/>
                <a:ea typeface="Arial"/>
                <a:cs typeface="Arial"/>
                <a:sym typeface="Arial"/>
              </a:rPr>
              <a:t> </a:t>
            </a:r>
            <a:r>
              <a:rPr b="1" i="0" lang="en-US" sz="2200" u="none">
                <a:solidFill>
                  <a:srgbClr val="A50021"/>
                </a:solidFill>
                <a:latin typeface="Arial"/>
                <a:ea typeface="Arial"/>
                <a:cs typeface="Arial"/>
                <a:sym typeface="Arial"/>
              </a:rPr>
              <a:t>Разрядность процессора</a:t>
            </a:r>
            <a:r>
              <a:rPr b="1" i="0" lang="en-US" sz="2200" u="none">
                <a:solidFill>
                  <a:schemeClr val="dk1"/>
                </a:solidFill>
                <a:latin typeface="Arial"/>
                <a:ea typeface="Arial"/>
                <a:cs typeface="Arial"/>
                <a:sym typeface="Arial"/>
              </a:rPr>
              <a:t>.</a:t>
            </a:r>
            <a:r>
              <a:rPr b="0" i="0" lang="en-US" sz="2200" u="none">
                <a:solidFill>
                  <a:schemeClr val="dk1"/>
                </a:solidFill>
                <a:latin typeface="Arial"/>
                <a:ea typeface="Arial"/>
                <a:cs typeface="Arial"/>
                <a:sym typeface="Arial"/>
              </a:rPr>
              <a:t> Обычно команда выполняется не по одному биту, а одновременно группами по 8, 16, 32, 64 бита. Число одновременно обрабатываемых битов и называется разрядностью процессора. Чем больше разрядность процессора, тем больше информации он может обработать в единицу времени, тем выше его эффективность.</a:t>
            </a:r>
            <a:endParaRPr/>
          </a:p>
          <a:p>
            <a:pPr indent="-342900" lvl="0" marL="342900" rtl="0" algn="l">
              <a:lnSpc>
                <a:spcPct val="80000"/>
              </a:lnSpc>
              <a:spcBef>
                <a:spcPts val="440"/>
              </a:spcBef>
              <a:spcAft>
                <a:spcPts val="0"/>
              </a:spcAft>
              <a:buSzPts val="1650"/>
              <a:buNone/>
            </a:pPr>
            <a:r>
              <a:rPr b="0" i="0" lang="en-US" sz="2200" u="none">
                <a:solidFill>
                  <a:schemeClr val="dk1"/>
                </a:solidFill>
                <a:latin typeface="Arial"/>
                <a:ea typeface="Arial"/>
                <a:cs typeface="Arial"/>
                <a:sym typeface="Arial"/>
              </a:rPr>
              <a:t> </a:t>
            </a:r>
            <a:endParaRPr/>
          </a:p>
          <a:p>
            <a:pPr indent="-238125" lvl="0" marL="342900" rtl="0" algn="l">
              <a:spcBef>
                <a:spcPts val="440"/>
              </a:spcBef>
              <a:spcAft>
                <a:spcPts val="0"/>
              </a:spcAft>
              <a:buSzPts val="1650"/>
              <a:buNone/>
            </a:pPr>
            <a:r>
              <a:t/>
            </a:r>
            <a:endParaRPr b="0" i="0" sz="22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0" st="0"/>
                                            </p:txEl>
                                          </p:spTgt>
                                        </p:tgtEl>
                                        <p:attrNameLst>
                                          <p:attrName>style.visibility</p:attrName>
                                        </p:attrNameLst>
                                      </p:cBhvr>
                                      <p:to>
                                        <p:strVal val="visible"/>
                                      </p:to>
                                    </p:set>
                                    <p:animEffect filter="fade" transition="in">
                                      <p:cBhvr>
                                        <p:cTn dur="500"/>
                                        <p:tgtEl>
                                          <p:spTgt spid="2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1" st="1"/>
                                            </p:txEl>
                                          </p:spTgt>
                                        </p:tgtEl>
                                        <p:attrNameLst>
                                          <p:attrName>style.visibility</p:attrName>
                                        </p:attrNameLst>
                                      </p:cBhvr>
                                      <p:to>
                                        <p:strVal val="visible"/>
                                      </p:to>
                                    </p:set>
                                    <p:animEffect filter="fade" transition="in">
                                      <p:cBhvr>
                                        <p:cTn dur="500"/>
                                        <p:tgtEl>
                                          <p:spTgt spid="2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2" st="2"/>
                                            </p:txEl>
                                          </p:spTgt>
                                        </p:tgtEl>
                                        <p:attrNameLst>
                                          <p:attrName>style.visibility</p:attrName>
                                        </p:attrNameLst>
                                      </p:cBhvr>
                                      <p:to>
                                        <p:strVal val="visible"/>
                                      </p:to>
                                    </p:set>
                                    <p:animEffect filter="fade" transition="in">
                                      <p:cBhvr>
                                        <p:cTn dur="500"/>
                                        <p:tgtEl>
                                          <p:spTgt spid="2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3" st="3"/>
                                            </p:txEl>
                                          </p:spTgt>
                                        </p:tgtEl>
                                        <p:attrNameLst>
                                          <p:attrName>style.visibility</p:attrName>
                                        </p:attrNameLst>
                                      </p:cBhvr>
                                      <p:to>
                                        <p:strVal val="visible"/>
                                      </p:to>
                                    </p:set>
                                    <p:animEffect filter="fade" transition="in">
                                      <p:cBhvr>
                                        <p:cTn dur="500"/>
                                        <p:tgtEl>
                                          <p:spTgt spid="2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4" st="4"/>
                                            </p:txEl>
                                          </p:spTgt>
                                        </p:tgtEl>
                                        <p:attrNameLst>
                                          <p:attrName>style.visibility</p:attrName>
                                        </p:attrNameLst>
                                      </p:cBhvr>
                                      <p:to>
                                        <p:strVal val="visible"/>
                                      </p:to>
                                    </p:set>
                                    <p:animEffect filter="fade" transition="in">
                                      <p:cBhvr>
                                        <p:cTn dur="500"/>
                                        <p:tgtEl>
                                          <p:spTgt spid="24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sp>
        <p:nvSpPr>
          <p:cNvPr id="252" name="Google Shape;252;p2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253" name="Google Shape;253;p26"/>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pic>
        <p:nvPicPr>
          <p:cNvPr descr="processor_1" id="254" name="Google Shape;254;p26"/>
          <p:cNvPicPr preferRelativeResize="0"/>
          <p:nvPr/>
        </p:nvPicPr>
        <p:blipFill rotWithShape="1">
          <a:blip r:embed="rId3">
            <a:alphaModFix/>
          </a:blip>
          <a:srcRect b="0" l="0" r="0" t="0"/>
          <a:stretch/>
        </p:blipFill>
        <p:spPr>
          <a:xfrm>
            <a:off x="7164387" y="-171450"/>
            <a:ext cx="1800225" cy="1800225"/>
          </a:xfrm>
          <a:prstGeom prst="rect">
            <a:avLst/>
          </a:prstGeom>
          <a:noFill/>
          <a:ln>
            <a:noFill/>
          </a:ln>
        </p:spPr>
      </p:pic>
      <p:sp>
        <p:nvSpPr>
          <p:cNvPr id="255" name="Google Shape;255;p26"/>
          <p:cNvSpPr txBox="1"/>
          <p:nvPr>
            <p:ph idx="4294967295" type="title"/>
          </p:nvPr>
        </p:nvSpPr>
        <p:spPr>
          <a:xfrm>
            <a:off x="457200" y="457200"/>
            <a:ext cx="8229600" cy="4508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cap="none" strike="noStrike">
                <a:solidFill>
                  <a:schemeClr val="lt2"/>
                </a:solidFill>
                <a:latin typeface="Arial"/>
                <a:ea typeface="Arial"/>
                <a:cs typeface="Arial"/>
                <a:sym typeface="Arial"/>
              </a:rPr>
              <a:t>Процессор </a:t>
            </a:r>
            <a:endParaRPr/>
          </a:p>
        </p:txBody>
      </p:sp>
      <p:sp>
        <p:nvSpPr>
          <p:cNvPr id="256" name="Google Shape;256;p26"/>
          <p:cNvSpPr txBox="1"/>
          <p:nvPr>
            <p:ph idx="4294967295" type="body"/>
          </p:nvPr>
        </p:nvSpPr>
        <p:spPr>
          <a:xfrm>
            <a:off x="468312" y="981075"/>
            <a:ext cx="8207375" cy="55451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650"/>
              <a:buFont typeface="Noto Sans Symbols"/>
              <a:buNone/>
            </a:pPr>
            <a:r>
              <a:rPr b="1" i="0" lang="en-US" sz="2200" u="none">
                <a:solidFill>
                  <a:srgbClr val="A50021"/>
                </a:solidFill>
                <a:latin typeface="Arial"/>
                <a:ea typeface="Arial"/>
                <a:cs typeface="Arial"/>
                <a:sym typeface="Arial"/>
              </a:rPr>
              <a:t>Тактовая частота процессора</a:t>
            </a:r>
            <a:r>
              <a:rPr b="0" i="0" lang="en-US" sz="2200" u="none">
                <a:solidFill>
                  <a:schemeClr val="dk1"/>
                </a:solidFill>
                <a:latin typeface="Arial"/>
                <a:ea typeface="Arial"/>
                <a:cs typeface="Arial"/>
                <a:sym typeface="Arial"/>
              </a:rPr>
              <a:t> характеризует быстродействие компьютера. Режим работы процессора задается микросхемой, которая называется генератором тактовой частоты. Это своеобразный метроном внутри компьютера. На выполнение процессором каждой операции отводится определенное количество тактов.</a:t>
            </a:r>
            <a:endParaRPr b="0" i="0" sz="2200" u="none">
              <a:solidFill>
                <a:schemeClr val="dk1"/>
              </a:solidFill>
              <a:latin typeface="Arial"/>
              <a:ea typeface="Arial"/>
              <a:cs typeface="Arial"/>
              <a:sym typeface="Arial"/>
            </a:endParaRPr>
          </a:p>
          <a:p>
            <a:pPr indent="-342900" lvl="0" marL="342900" marR="0" rtl="0" algn="l">
              <a:lnSpc>
                <a:spcPct val="80000"/>
              </a:lnSpc>
              <a:spcBef>
                <a:spcPts val="440"/>
              </a:spcBef>
              <a:spcAft>
                <a:spcPts val="0"/>
              </a:spcAft>
              <a:buClr>
                <a:schemeClr val="lt2"/>
              </a:buClr>
              <a:buSzPts val="1650"/>
              <a:buFont typeface="Noto Sans Symbols"/>
              <a:buNone/>
            </a:pPr>
            <a:r>
              <a:rPr b="0" i="0" lang="en-US" sz="2200" u="none">
                <a:solidFill>
                  <a:schemeClr val="dk1"/>
                </a:solidFill>
                <a:latin typeface="Arial"/>
                <a:ea typeface="Arial"/>
                <a:cs typeface="Arial"/>
                <a:sym typeface="Arial"/>
              </a:rPr>
              <a:t> </a:t>
            </a:r>
            <a:r>
              <a:rPr b="0" i="0" lang="en-US" sz="1800" u="none">
                <a:solidFill>
                  <a:schemeClr val="lt2"/>
                </a:solidFill>
                <a:latin typeface="Arial"/>
                <a:ea typeface="Arial"/>
                <a:cs typeface="Arial"/>
                <a:sym typeface="Arial"/>
              </a:rPr>
              <a:t>Микропроцессор фирмы Intel, разработанный для первого персонального компьютера корпорации IBM (1981 год) - i8088 - имел тактовую частоту всего 4,77 МГц и выполнял 0,33 миллионов инструкций в секунду. Современные процессоры имеют тактовую частоту более 1 ГГц. </a:t>
            </a:r>
            <a:endParaRPr/>
          </a:p>
          <a:p>
            <a:pPr indent="-342900" lvl="0" marL="342900" marR="0" rtl="0" algn="l">
              <a:lnSpc>
                <a:spcPct val="80000"/>
              </a:lnSpc>
              <a:spcBef>
                <a:spcPts val="360"/>
              </a:spcBef>
              <a:spcAft>
                <a:spcPts val="0"/>
              </a:spcAft>
              <a:buClr>
                <a:schemeClr val="lt2"/>
              </a:buClr>
              <a:buSzPts val="1350"/>
              <a:buFont typeface="Noto Sans Symbols"/>
              <a:buNone/>
            </a:pPr>
            <a:r>
              <a:t/>
            </a:r>
            <a:endParaRPr b="0" i="0" sz="1800" u="none">
              <a:solidFill>
                <a:schemeClr val="lt2"/>
              </a:solidFill>
              <a:latin typeface="Arial"/>
              <a:ea typeface="Arial"/>
              <a:cs typeface="Arial"/>
              <a:sym typeface="Arial"/>
            </a:endParaRPr>
          </a:p>
          <a:p>
            <a:pPr indent="-342900" lvl="0" marL="342900" marR="0" rtl="0" algn="l">
              <a:lnSpc>
                <a:spcPct val="80000"/>
              </a:lnSpc>
              <a:spcBef>
                <a:spcPts val="440"/>
              </a:spcBef>
              <a:spcAft>
                <a:spcPts val="0"/>
              </a:spcAft>
              <a:buClr>
                <a:schemeClr val="lt2"/>
              </a:buClr>
              <a:buSzPts val="1650"/>
              <a:buFont typeface="Noto Sans Symbols"/>
              <a:buNone/>
            </a:pPr>
            <a:r>
              <a:rPr b="0" i="0" lang="en-US" sz="2200" u="none">
                <a:solidFill>
                  <a:schemeClr val="dk1"/>
                </a:solidFill>
                <a:latin typeface="Arial"/>
                <a:ea typeface="Arial"/>
                <a:cs typeface="Arial"/>
                <a:sym typeface="Arial"/>
              </a:rPr>
              <a:t>Процессор может работать не более чем с определенным количеством оперативной памяти. Максимальное количество памяти, которое процессор может обслужить, называется </a:t>
            </a:r>
            <a:r>
              <a:rPr b="1" i="0" lang="en-US" sz="2200" u="none">
                <a:solidFill>
                  <a:srgbClr val="A50021"/>
                </a:solidFill>
                <a:latin typeface="Arial"/>
                <a:ea typeface="Arial"/>
                <a:cs typeface="Arial"/>
                <a:sym typeface="Arial"/>
              </a:rPr>
              <a:t>адресным пространством процессора</a:t>
            </a:r>
            <a:r>
              <a:rPr b="0" i="0" lang="en-US" sz="2200" u="none">
                <a:solidFill>
                  <a:schemeClr val="dk1"/>
                </a:solidFill>
                <a:latin typeface="Arial"/>
                <a:ea typeface="Arial"/>
                <a:cs typeface="Arial"/>
                <a:sym typeface="Arial"/>
              </a:rPr>
              <a:t> и является важной характеристикой компьютера. Определяется адресное пространство разрядностью адресной шины. </a:t>
            </a:r>
            <a:br>
              <a:rPr b="0" i="0" lang="en-US" sz="2200" u="none">
                <a:solidFill>
                  <a:schemeClr val="dk1"/>
                </a:solidFill>
                <a:latin typeface="Arial"/>
                <a:ea typeface="Arial"/>
                <a:cs typeface="Arial"/>
                <a:sym typeface="Arial"/>
              </a:rPr>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animEffect filter="fade" transition="in">
                                      <p:cBhvr>
                                        <p:cTn dur="500"/>
                                        <p:tgtEl>
                                          <p:spTgt spid="2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1" st="1"/>
                                            </p:txEl>
                                          </p:spTgt>
                                        </p:tgtEl>
                                        <p:attrNameLst>
                                          <p:attrName>style.visibility</p:attrName>
                                        </p:attrNameLst>
                                      </p:cBhvr>
                                      <p:to>
                                        <p:strVal val="visible"/>
                                      </p:to>
                                    </p:set>
                                    <p:animEffect filter="fade" transition="in">
                                      <p:cBhvr>
                                        <p:cTn dur="500"/>
                                        <p:tgtEl>
                                          <p:spTgt spid="2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2" st="2"/>
                                            </p:txEl>
                                          </p:spTgt>
                                        </p:tgtEl>
                                        <p:attrNameLst>
                                          <p:attrName>style.visibility</p:attrName>
                                        </p:attrNameLst>
                                      </p:cBhvr>
                                      <p:to>
                                        <p:strVal val="visible"/>
                                      </p:to>
                                    </p:set>
                                    <p:animEffect filter="fade" transition="in">
                                      <p:cBhvr>
                                        <p:cTn dur="500"/>
                                        <p:tgtEl>
                                          <p:spTgt spid="2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xEl>
                                              <p:pRg end="3" st="3"/>
                                            </p:txEl>
                                          </p:spTgt>
                                        </p:tgtEl>
                                        <p:attrNameLst>
                                          <p:attrName>style.visibility</p:attrName>
                                        </p:attrNameLst>
                                      </p:cBhvr>
                                      <p:to>
                                        <p:strVal val="visible"/>
                                      </p:to>
                                    </p:set>
                                    <p:animEffect filter="fade" transition="in">
                                      <p:cBhvr>
                                        <p:cTn dur="500"/>
                                        <p:tgtEl>
                                          <p:spTgt spid="25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2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262" name="Google Shape;262;p27"/>
          <p:cNvSpPr txBox="1"/>
          <p:nvPr>
            <p:ph idx="1" type="body"/>
          </p:nvPr>
        </p:nvSpPr>
        <p:spPr>
          <a:xfrm>
            <a:off x="468312" y="1125537"/>
            <a:ext cx="8229600" cy="5183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Регистры процессора</a:t>
            </a:r>
            <a:r>
              <a:rPr b="0" i="0" lang="en-US" sz="2000" u="none">
                <a:solidFill>
                  <a:schemeClr val="dk1"/>
                </a:solidFill>
                <a:latin typeface="Arial"/>
                <a:ea typeface="Arial"/>
                <a:cs typeface="Arial"/>
                <a:sym typeface="Arial"/>
              </a:rPr>
              <a:t> — сверхбыстрая память внутри процессора, предназначенная для хранения промежуточных результатов вычисления (регистр общего назначения/регистр данных) или содержащая данные, необходимые для работы процессора  (специальные регистры). </a:t>
            </a:r>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a:solidFill>
                  <a:schemeClr val="dk1"/>
                </a:solidFill>
                <a:latin typeface="Arial"/>
                <a:ea typeface="Arial"/>
                <a:cs typeface="Arial"/>
                <a:sym typeface="Arial"/>
              </a:rPr>
              <a:t>Регистр</a:t>
            </a:r>
            <a:r>
              <a:rPr b="0" i="0" lang="en-US" sz="2000" u="none">
                <a:solidFill>
                  <a:schemeClr val="dk1"/>
                </a:solidFill>
                <a:latin typeface="Arial"/>
                <a:ea typeface="Arial"/>
                <a:cs typeface="Arial"/>
                <a:sym typeface="Arial"/>
              </a:rPr>
              <a:t> представляет собой электронную схему, служащую для временного хранения двоичных чисел. </a:t>
            </a:r>
            <a:endParaRPr/>
          </a:p>
          <a:p>
            <a:pPr indent="-342900" lvl="0" marL="342900" marR="0" rtl="0" algn="l">
              <a:lnSpc>
                <a:spcPct val="80000"/>
              </a:lnSpc>
              <a:spcBef>
                <a:spcPts val="360"/>
              </a:spcBef>
              <a:spcAft>
                <a:spcPts val="0"/>
              </a:spcAft>
              <a:buClr>
                <a:schemeClr val="lt2"/>
              </a:buClr>
              <a:buSzPts val="1350"/>
              <a:buFont typeface="Noto Sans Symbols"/>
              <a:buNone/>
            </a:pPr>
            <a:r>
              <a:rPr b="0" i="0" lang="en-US" sz="1800" u="none">
                <a:solidFill>
                  <a:schemeClr val="lt2"/>
                </a:solidFill>
                <a:latin typeface="Arial"/>
                <a:ea typeface="Arial"/>
                <a:cs typeface="Arial"/>
                <a:sym typeface="Arial"/>
              </a:rPr>
              <a:t>В процессоре имеется значительное количество регистров, большая часть которых используется самим процессором и недоступна программисту. Например, при выборке из памяти очередной команды она помещается в </a:t>
            </a:r>
            <a:r>
              <a:rPr b="1" i="0" lang="en-US" sz="1800" u="none">
                <a:solidFill>
                  <a:schemeClr val="lt2"/>
                </a:solidFill>
                <a:latin typeface="Arial"/>
                <a:ea typeface="Arial"/>
                <a:cs typeface="Arial"/>
                <a:sym typeface="Arial"/>
              </a:rPr>
              <a:t>регистр команд</a:t>
            </a:r>
            <a:r>
              <a:rPr b="0" i="0" lang="en-US" sz="1800" u="none">
                <a:solidFill>
                  <a:schemeClr val="lt2"/>
                </a:solidFill>
                <a:latin typeface="Arial"/>
                <a:ea typeface="Arial"/>
                <a:cs typeface="Arial"/>
                <a:sym typeface="Arial"/>
              </a:rPr>
              <a:t>. Программист обратиться к этому регистру не может. Имеются также регистры, которые в принципе программно доступны, но обращение к ним осуществляется из программ операционной системы. Этими регистрами пользуются в основном разработчики операционных систем.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Доступ к значениям, хранящимся в регистрах как правило в несколько раз быстрее, чем доступ к ячейкам оперативной памяти, но объём оперативной памяти намного превосходит суммарный </a:t>
            </a:r>
            <a:r>
              <a:rPr b="1" i="0" lang="en-US" sz="2000" u="none">
                <a:solidFill>
                  <a:schemeClr val="dk1"/>
                </a:solidFill>
                <a:latin typeface="Arial"/>
                <a:ea typeface="Arial"/>
                <a:cs typeface="Arial"/>
                <a:sym typeface="Arial"/>
              </a:rPr>
              <a:t>объём регистров</a:t>
            </a:r>
            <a:fld id="{00000000-1234-1234-1234-123412341234}" type="slidenum">
              <a:rPr b="1" i="0" lang="en-US" sz="2000" u="none">
                <a:solidFill>
                  <a:schemeClr val="dk1"/>
                </a:solidFill>
                <a:latin typeface="Arial"/>
                <a:ea typeface="Arial"/>
                <a:cs typeface="Arial"/>
                <a:sym typeface="Arial"/>
              </a:rPr>
              <a:t>‹#›</a:t>
            </a:fld>
            <a:endParaRPr/>
          </a:p>
        </p:txBody>
      </p:sp>
      <p:sp>
        <p:nvSpPr>
          <p:cNvPr id="263" name="Google Shape;263;p27"/>
          <p:cNvSpPr txBox="1"/>
          <p:nvPr/>
        </p:nvSpPr>
        <p:spPr>
          <a:xfrm>
            <a:off x="457200" y="457200"/>
            <a:ext cx="8229600" cy="4508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Процессор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animEffect filter="fade" transition="in">
                                      <p:cBhvr>
                                        <p:cTn dur="500"/>
                                        <p:tgtEl>
                                          <p:spTgt spid="2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1" st="1"/>
                                            </p:txEl>
                                          </p:spTgt>
                                        </p:tgtEl>
                                        <p:attrNameLst>
                                          <p:attrName>style.visibility</p:attrName>
                                        </p:attrNameLst>
                                      </p:cBhvr>
                                      <p:to>
                                        <p:strVal val="visible"/>
                                      </p:to>
                                    </p:set>
                                    <p:animEffect filter="fade" transition="in">
                                      <p:cBhvr>
                                        <p:cTn dur="500"/>
                                        <p:tgtEl>
                                          <p:spTgt spid="2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2" st="2"/>
                                            </p:txEl>
                                          </p:spTgt>
                                        </p:tgtEl>
                                        <p:attrNameLst>
                                          <p:attrName>style.visibility</p:attrName>
                                        </p:attrNameLst>
                                      </p:cBhvr>
                                      <p:to>
                                        <p:strVal val="visible"/>
                                      </p:to>
                                    </p:set>
                                    <p:animEffect filter="fade" transition="in">
                                      <p:cBhvr>
                                        <p:cTn dur="500"/>
                                        <p:tgtEl>
                                          <p:spTgt spid="2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3" st="3"/>
                                            </p:txEl>
                                          </p:spTgt>
                                        </p:tgtEl>
                                        <p:attrNameLst>
                                          <p:attrName>style.visibility</p:attrName>
                                        </p:attrNameLst>
                                      </p:cBhvr>
                                      <p:to>
                                        <p:strVal val="visible"/>
                                      </p:to>
                                    </p:set>
                                    <p:animEffect filter="fade" transition="in">
                                      <p:cBhvr>
                                        <p:cTn dur="500"/>
                                        <p:tgtEl>
                                          <p:spTgt spid="26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7" name="Shape 267"/>
        <p:cNvGrpSpPr/>
        <p:nvPr/>
      </p:nvGrpSpPr>
      <p:grpSpPr>
        <a:xfrm>
          <a:off x="0" y="0"/>
          <a:ext cx="0" cy="0"/>
          <a:chOff x="0" y="0"/>
          <a:chExt cx="0" cy="0"/>
        </a:xfrm>
      </p:grpSpPr>
      <p:sp>
        <p:nvSpPr>
          <p:cNvPr id="268" name="Google Shape;268;p2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269" name="Google Shape;269;p28"/>
          <p:cNvSpPr txBox="1"/>
          <p:nvPr>
            <p:ph idx="1" type="body"/>
          </p:nvPr>
        </p:nvSpPr>
        <p:spPr>
          <a:xfrm>
            <a:off x="457200" y="1196975"/>
            <a:ext cx="8229600" cy="5040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Кэш-память</a:t>
            </a:r>
            <a:r>
              <a:rPr b="0" i="0" lang="en-US" sz="2000" u="none">
                <a:solidFill>
                  <a:schemeClr val="dk1"/>
                </a:solidFill>
                <a:latin typeface="Arial"/>
                <a:ea typeface="Arial"/>
                <a:cs typeface="Arial"/>
                <a:sym typeface="Arial"/>
              </a:rPr>
              <a:t> - один из элементов микроархитектуры процессоров для хранения данных и отслеживания исполнения команд.</a:t>
            </a:r>
            <a:endParaRPr/>
          </a:p>
          <a:p>
            <a:pPr indent="-342900" lvl="0" marL="342900" marR="0" rtl="0" algn="l">
              <a:lnSpc>
                <a:spcPct val="80000"/>
              </a:lnSpc>
              <a:spcBef>
                <a:spcPts val="12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Обмен данными внутри процессора происходит в несколько раз быстрее, чем обмен с другими устройствами, например, с ОЗУ. Для того, чтобы уменьшить количество обращений к оперативной памяти, внутри процессора создают буферную область - кэш-память. Это недоступная для пользователя быстродействующая память, автоматически используемая компьютером для ускорения операций с информацией.</a:t>
            </a:r>
            <a:endParaRPr/>
          </a:p>
          <a:p>
            <a:pPr indent="-342900" lvl="0" marL="342900" marR="0" rtl="0" algn="l">
              <a:lnSpc>
                <a:spcPct val="80000"/>
              </a:lnSpc>
              <a:spcBef>
                <a:spcPts val="12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Когда процессору нужны данные, он сначала обращается к кэш-памяти, и только если там нужных данных нет, происходит его обращение к ОЗУ. Принимая блок данных из ОЗУ, процессор заносит его и в кэш-память для того, чтобы при следующем обращении с большей вероятностью попасть в кэш. Процент попаданий тем выше, чем больше размер кэш-памяти, поэтому высокопроизводительные процессоры комплектуют повышенным объемом кэш-памяти.</a:t>
            </a:r>
            <a:br>
              <a:rPr b="0" i="0" lang="en-US" sz="2000" u="none">
                <a:solidFill>
                  <a:schemeClr val="dk1"/>
                </a:solidFill>
                <a:latin typeface="Arial"/>
                <a:ea typeface="Arial"/>
                <a:cs typeface="Arial"/>
                <a:sym typeface="Arial"/>
              </a:rPr>
            </a:br>
            <a:endParaRPr/>
          </a:p>
        </p:txBody>
      </p:sp>
      <p:sp>
        <p:nvSpPr>
          <p:cNvPr id="270" name="Google Shape;270;p28"/>
          <p:cNvSpPr txBox="1"/>
          <p:nvPr/>
        </p:nvSpPr>
        <p:spPr>
          <a:xfrm>
            <a:off x="457200" y="457200"/>
            <a:ext cx="8229600" cy="4508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Процессор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animEffect filter="fade" transition="in">
                                      <p:cBhvr>
                                        <p:cTn dur="500"/>
                                        <p:tgtEl>
                                          <p:spTgt spid="2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animEffect filter="fade" transition="in">
                                      <p:cBhvr>
                                        <p:cTn dur="500"/>
                                        <p:tgtEl>
                                          <p:spTgt spid="2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2" st="2"/>
                                            </p:txEl>
                                          </p:spTgt>
                                        </p:tgtEl>
                                        <p:attrNameLst>
                                          <p:attrName>style.visibility</p:attrName>
                                        </p:attrNameLst>
                                      </p:cBhvr>
                                      <p:to>
                                        <p:strVal val="visible"/>
                                      </p:to>
                                    </p:set>
                                    <p:animEffect filter="fade" transition="in">
                                      <p:cBhvr>
                                        <p:cTn dur="500"/>
                                        <p:tgtEl>
                                          <p:spTgt spid="26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 name="Shape 274"/>
        <p:cNvGrpSpPr/>
        <p:nvPr/>
      </p:nvGrpSpPr>
      <p:grpSpPr>
        <a:xfrm>
          <a:off x="0" y="0"/>
          <a:ext cx="0" cy="0"/>
          <a:chOff x="0" y="0"/>
          <a:chExt cx="0" cy="0"/>
        </a:xfrm>
      </p:grpSpPr>
      <p:sp>
        <p:nvSpPr>
          <p:cNvPr id="275" name="Google Shape;275;p2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pic>
        <p:nvPicPr>
          <p:cNvPr descr="ram_3" id="276" name="Google Shape;276;p29"/>
          <p:cNvPicPr preferRelativeResize="0"/>
          <p:nvPr/>
        </p:nvPicPr>
        <p:blipFill rotWithShape="1">
          <a:blip r:embed="rId3">
            <a:alphaModFix/>
          </a:blip>
          <a:srcRect b="0" l="0" r="0" t="0"/>
          <a:stretch/>
        </p:blipFill>
        <p:spPr>
          <a:xfrm>
            <a:off x="7380287" y="1844675"/>
            <a:ext cx="1763712" cy="1763712"/>
          </a:xfrm>
          <a:prstGeom prst="rect">
            <a:avLst/>
          </a:prstGeom>
          <a:noFill/>
          <a:ln>
            <a:noFill/>
          </a:ln>
        </p:spPr>
      </p:pic>
      <p:sp>
        <p:nvSpPr>
          <p:cNvPr id="277" name="Google Shape;277;p29"/>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278" name="Google Shape;278;p29"/>
          <p:cNvSpPr txBox="1"/>
          <p:nvPr>
            <p:ph type="title"/>
          </p:nvPr>
        </p:nvSpPr>
        <p:spPr>
          <a:xfrm>
            <a:off x="468312" y="476250"/>
            <a:ext cx="8229600" cy="5048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Виды памяти: оперативная память</a:t>
            </a:r>
            <a:endParaRPr/>
          </a:p>
        </p:txBody>
      </p:sp>
      <p:sp>
        <p:nvSpPr>
          <p:cNvPr id="279" name="Google Shape;279;p29"/>
          <p:cNvSpPr txBox="1"/>
          <p:nvPr>
            <p:ph idx="1" type="body"/>
          </p:nvPr>
        </p:nvSpPr>
        <p:spPr>
          <a:xfrm>
            <a:off x="323850" y="1052512"/>
            <a:ext cx="7777162" cy="518477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350"/>
              <a:buNone/>
            </a:pPr>
            <a:r>
              <a:rPr b="1" i="0" lang="en-US" sz="1800" u="none">
                <a:solidFill>
                  <a:srgbClr val="A50021"/>
                </a:solidFill>
                <a:latin typeface="Arial"/>
                <a:ea typeface="Arial"/>
                <a:cs typeface="Arial"/>
                <a:sym typeface="Arial"/>
              </a:rPr>
              <a:t>Оперативное запоминающее устройство (ОЗУ)</a:t>
            </a:r>
            <a:r>
              <a:rPr b="0" i="0" lang="en-US" sz="1800" u="none">
                <a:solidFill>
                  <a:schemeClr val="dk1"/>
                </a:solidFill>
                <a:latin typeface="Arial"/>
                <a:ea typeface="Arial"/>
                <a:cs typeface="Arial"/>
                <a:sym typeface="Arial"/>
              </a:rPr>
              <a:t> предназначено для хранения программ (системных и прикладных) и данных во время выполнения программы. </a:t>
            </a:r>
            <a:endParaRPr/>
          </a:p>
          <a:p>
            <a:pPr indent="-342900" lvl="0" marL="342900" rtl="0" algn="l">
              <a:lnSpc>
                <a:spcPct val="100000"/>
              </a:lnSpc>
              <a:spcBef>
                <a:spcPts val="900"/>
              </a:spcBef>
              <a:spcAft>
                <a:spcPts val="0"/>
              </a:spcAft>
              <a:buSzPts val="1350"/>
              <a:buNone/>
            </a:pPr>
            <a:r>
              <a:rPr b="0" i="0" lang="en-US" sz="1800" u="none">
                <a:solidFill>
                  <a:schemeClr val="dk1"/>
                </a:solidFill>
                <a:latin typeface="Arial"/>
                <a:ea typeface="Arial"/>
                <a:cs typeface="Arial"/>
                <a:sym typeface="Arial"/>
              </a:rPr>
              <a:t>Доступ к элементам памяти прямой. Все ячейки памяти объединены в группы по 8 бит (1 байт) и каждая такая группа имеет адрес, по которому к ней можно обратиться. </a:t>
            </a:r>
            <a:endParaRPr/>
          </a:p>
          <a:p>
            <a:pPr indent="-342900" lvl="0" marL="342900" rtl="0" algn="l">
              <a:lnSpc>
                <a:spcPct val="100000"/>
              </a:lnSpc>
              <a:spcBef>
                <a:spcPts val="900"/>
              </a:spcBef>
              <a:spcAft>
                <a:spcPts val="0"/>
              </a:spcAft>
              <a:buSzPts val="1350"/>
              <a:buNone/>
            </a:pPr>
            <a:r>
              <a:rPr b="1" i="0" lang="en-US" sz="1800" u="none">
                <a:solidFill>
                  <a:schemeClr val="dk1"/>
                </a:solidFill>
                <a:latin typeface="Arial"/>
                <a:ea typeface="Arial"/>
                <a:cs typeface="Arial"/>
                <a:sym typeface="Arial"/>
              </a:rPr>
              <a:t>ОЗУ — энергозависимая память.</a:t>
            </a:r>
            <a:r>
              <a:rPr b="0" i="0" lang="en-US" sz="1800" u="none">
                <a:solidFill>
                  <a:schemeClr val="dk1"/>
                </a:solidFill>
                <a:latin typeface="Arial"/>
                <a:ea typeface="Arial"/>
                <a:cs typeface="Arial"/>
                <a:sym typeface="Arial"/>
              </a:rPr>
              <a:t> При выключении компьютера, информация в ОЗУ стирается. </a:t>
            </a:r>
            <a:endParaRPr/>
          </a:p>
          <a:p>
            <a:pPr indent="-342900" lvl="0" marL="342900" rtl="0" algn="l">
              <a:lnSpc>
                <a:spcPct val="100000"/>
              </a:lnSpc>
              <a:spcBef>
                <a:spcPts val="900"/>
              </a:spcBef>
              <a:spcAft>
                <a:spcPts val="0"/>
              </a:spcAft>
              <a:buSzPts val="1350"/>
              <a:buNone/>
            </a:pPr>
            <a:r>
              <a:rPr b="0" i="0" lang="en-US" sz="1800" u="none">
                <a:solidFill>
                  <a:schemeClr val="dk1"/>
                </a:solidFill>
                <a:latin typeface="Arial"/>
                <a:ea typeface="Arial"/>
                <a:cs typeface="Arial"/>
                <a:sym typeface="Arial"/>
              </a:rPr>
              <a:t>Объем оперативной памяти влияет на скорость работы компьютера и на работоспособность программ. Объемы компьютерной памяти постоянно растут, а цена ее падает.</a:t>
            </a:r>
            <a:endParaRPr/>
          </a:p>
          <a:p>
            <a:pPr indent="-342900" lvl="0" marL="342900" rtl="0" algn="l">
              <a:lnSpc>
                <a:spcPct val="100000"/>
              </a:lnSpc>
              <a:spcBef>
                <a:spcPts val="900"/>
              </a:spcBef>
              <a:spcAft>
                <a:spcPts val="0"/>
              </a:spcAft>
              <a:buSzPts val="1350"/>
              <a:buNone/>
            </a:pPr>
            <a:r>
              <a:rPr b="0" i="0" lang="en-US" sz="1800" u="none">
                <a:solidFill>
                  <a:schemeClr val="dk1"/>
                </a:solidFill>
                <a:latin typeface="Arial"/>
                <a:ea typeface="Arial"/>
                <a:cs typeface="Arial"/>
                <a:sym typeface="Arial"/>
              </a:rPr>
              <a:t>Часть ОЗУ, называемая "видеопамять", содержит данные, соответствующие текущему изображению на экране. </a:t>
            </a:r>
            <a:endParaRPr/>
          </a:p>
          <a:p>
            <a:pPr indent="-342900" lvl="0" marL="342900" rtl="0" algn="l">
              <a:lnSpc>
                <a:spcPct val="100000"/>
              </a:lnSpc>
              <a:spcBef>
                <a:spcPts val="900"/>
              </a:spcBef>
              <a:spcAft>
                <a:spcPts val="0"/>
              </a:spcAft>
              <a:buSzPts val="1350"/>
              <a:buNone/>
            </a:pPr>
            <a:r>
              <a:rPr b="0" i="0" lang="en-US" sz="1800" u="none">
                <a:solidFill>
                  <a:schemeClr val="dk1"/>
                </a:solidFill>
                <a:latin typeface="Arial"/>
                <a:ea typeface="Arial"/>
                <a:cs typeface="Arial"/>
                <a:sym typeface="Arial"/>
              </a:rPr>
              <a:t>ОЗУ в англоязычной литературе называется Random Access Memory, </a:t>
            </a:r>
            <a:r>
              <a:rPr b="1" i="0" lang="en-US" sz="1800" u="none">
                <a:solidFill>
                  <a:srgbClr val="A50021"/>
                </a:solidFill>
                <a:latin typeface="Arial"/>
                <a:ea typeface="Arial"/>
                <a:cs typeface="Arial"/>
                <a:sym typeface="Arial"/>
              </a:rPr>
              <a:t>RAM</a:t>
            </a:r>
            <a:r>
              <a:rPr b="0" i="0" lang="en-US" sz="1800" u="none">
                <a:solidFill>
                  <a:schemeClr val="dk1"/>
                </a:solidFill>
                <a:latin typeface="Arial"/>
                <a:ea typeface="Arial"/>
                <a:cs typeface="Arial"/>
                <a:sym typeface="Arial"/>
              </a:rPr>
              <a:t>, что дословно переводится как "память произвольного доступа". </a:t>
            </a:r>
            <a:endParaRPr/>
          </a:p>
          <a:p>
            <a:pPr indent="-257175" lvl="0" marL="342900" rtl="0" algn="l">
              <a:spcBef>
                <a:spcPts val="360"/>
              </a:spcBef>
              <a:spcAft>
                <a:spcPts val="0"/>
              </a:spcAft>
              <a:buSzPts val="1350"/>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0" st="0"/>
                                            </p:txEl>
                                          </p:spTgt>
                                        </p:tgtEl>
                                        <p:attrNameLst>
                                          <p:attrName>style.visibility</p:attrName>
                                        </p:attrNameLst>
                                      </p:cBhvr>
                                      <p:to>
                                        <p:strVal val="visible"/>
                                      </p:to>
                                    </p:set>
                                    <p:animEffect filter="fade" transition="in">
                                      <p:cBhvr>
                                        <p:cTn dur="500"/>
                                        <p:tgtEl>
                                          <p:spTgt spid="2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1" st="1"/>
                                            </p:txEl>
                                          </p:spTgt>
                                        </p:tgtEl>
                                        <p:attrNameLst>
                                          <p:attrName>style.visibility</p:attrName>
                                        </p:attrNameLst>
                                      </p:cBhvr>
                                      <p:to>
                                        <p:strVal val="visible"/>
                                      </p:to>
                                    </p:set>
                                    <p:animEffect filter="fade" transition="in">
                                      <p:cBhvr>
                                        <p:cTn dur="500"/>
                                        <p:tgtEl>
                                          <p:spTgt spid="2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2" st="2"/>
                                            </p:txEl>
                                          </p:spTgt>
                                        </p:tgtEl>
                                        <p:attrNameLst>
                                          <p:attrName>style.visibility</p:attrName>
                                        </p:attrNameLst>
                                      </p:cBhvr>
                                      <p:to>
                                        <p:strVal val="visible"/>
                                      </p:to>
                                    </p:set>
                                    <p:animEffect filter="fade" transition="in">
                                      <p:cBhvr>
                                        <p:cTn dur="500"/>
                                        <p:tgtEl>
                                          <p:spTgt spid="2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3" st="3"/>
                                            </p:txEl>
                                          </p:spTgt>
                                        </p:tgtEl>
                                        <p:attrNameLst>
                                          <p:attrName>style.visibility</p:attrName>
                                        </p:attrNameLst>
                                      </p:cBhvr>
                                      <p:to>
                                        <p:strVal val="visible"/>
                                      </p:to>
                                    </p:set>
                                    <p:animEffect filter="fade" transition="in">
                                      <p:cBhvr>
                                        <p:cTn dur="500"/>
                                        <p:tgtEl>
                                          <p:spTgt spid="2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4" st="4"/>
                                            </p:txEl>
                                          </p:spTgt>
                                        </p:tgtEl>
                                        <p:attrNameLst>
                                          <p:attrName>style.visibility</p:attrName>
                                        </p:attrNameLst>
                                      </p:cBhvr>
                                      <p:to>
                                        <p:strVal val="visible"/>
                                      </p:to>
                                    </p:set>
                                    <p:animEffect filter="fade" transition="in">
                                      <p:cBhvr>
                                        <p:cTn dur="500"/>
                                        <p:tgtEl>
                                          <p:spTgt spid="2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5" st="5"/>
                                            </p:txEl>
                                          </p:spTgt>
                                        </p:tgtEl>
                                        <p:attrNameLst>
                                          <p:attrName>style.visibility</p:attrName>
                                        </p:attrNameLst>
                                      </p:cBhvr>
                                      <p:to>
                                        <p:strVal val="visible"/>
                                      </p:to>
                                    </p:set>
                                    <p:animEffect filter="fade" transition="in">
                                      <p:cBhvr>
                                        <p:cTn dur="500"/>
                                        <p:tgtEl>
                                          <p:spTgt spid="27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xEl>
                                              <p:pRg end="6" st="6"/>
                                            </p:txEl>
                                          </p:spTgt>
                                        </p:tgtEl>
                                        <p:attrNameLst>
                                          <p:attrName>style.visibility</p:attrName>
                                        </p:attrNameLst>
                                      </p:cBhvr>
                                      <p:to>
                                        <p:strVal val="visible"/>
                                      </p:to>
                                    </p:set>
                                    <p:animEffect filter="fade" transition="in">
                                      <p:cBhvr>
                                        <p:cTn dur="500"/>
                                        <p:tgtEl>
                                          <p:spTgt spid="27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p3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285" name="Google Shape;285;p30"/>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286" name="Google Shape;286;p30"/>
          <p:cNvSpPr txBox="1"/>
          <p:nvPr>
            <p:ph type="title"/>
          </p:nvPr>
        </p:nvSpPr>
        <p:spPr>
          <a:xfrm>
            <a:off x="457200" y="457200"/>
            <a:ext cx="8229600" cy="52387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Постоянное запоминающее устройство</a:t>
            </a:r>
            <a:endParaRPr/>
          </a:p>
        </p:txBody>
      </p:sp>
      <p:sp>
        <p:nvSpPr>
          <p:cNvPr id="287" name="Google Shape;287;p30"/>
          <p:cNvSpPr txBox="1"/>
          <p:nvPr>
            <p:ph idx="1" type="body"/>
          </p:nvPr>
        </p:nvSpPr>
        <p:spPr>
          <a:xfrm>
            <a:off x="468312" y="1096962"/>
            <a:ext cx="8218487" cy="550068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750"/>
              <a:buNone/>
            </a:pPr>
            <a:r>
              <a:t/>
            </a:r>
            <a:endParaRPr b="1" i="0" sz="1000" u="none">
              <a:solidFill>
                <a:schemeClr val="dk1"/>
              </a:solidFill>
              <a:latin typeface="Arial"/>
              <a:ea typeface="Arial"/>
              <a:cs typeface="Arial"/>
              <a:sym typeface="Arial"/>
            </a:endParaRPr>
          </a:p>
          <a:p>
            <a:pPr indent="-342900" lvl="0" marL="342900" rtl="0" algn="l">
              <a:lnSpc>
                <a:spcPct val="80000"/>
              </a:lnSpc>
              <a:spcBef>
                <a:spcPts val="1000"/>
              </a:spcBef>
              <a:spcAft>
                <a:spcPts val="0"/>
              </a:spcAft>
              <a:buSzPts val="1500"/>
              <a:buNone/>
            </a:pPr>
            <a:r>
              <a:rPr b="0" i="0" lang="en-US" sz="2000" u="none">
                <a:solidFill>
                  <a:schemeClr val="dk1"/>
                </a:solidFill>
                <a:latin typeface="Arial"/>
                <a:ea typeface="Arial"/>
                <a:cs typeface="Arial"/>
                <a:sym typeface="Arial"/>
              </a:rPr>
              <a:t>Информация в </a:t>
            </a:r>
            <a:r>
              <a:rPr b="1" i="0" lang="en-US" sz="2000" u="none">
                <a:solidFill>
                  <a:srgbClr val="A50021"/>
                </a:solidFill>
                <a:latin typeface="Arial"/>
                <a:ea typeface="Arial"/>
                <a:cs typeface="Arial"/>
                <a:sym typeface="Arial"/>
              </a:rPr>
              <a:t>ПЗУ</a:t>
            </a:r>
            <a:r>
              <a:rPr b="0" i="0" lang="en-US" sz="2000" u="none">
                <a:solidFill>
                  <a:schemeClr val="dk1"/>
                </a:solidFill>
                <a:latin typeface="Arial"/>
                <a:ea typeface="Arial"/>
                <a:cs typeface="Arial"/>
                <a:sym typeface="Arial"/>
              </a:rPr>
              <a:t> записывается на заводе-изготовителе,  изменить ее нельзя. В ПЗУ хранится важная для компьютера информация, которая не зависит от выбора операционной системы. </a:t>
            </a:r>
            <a:endParaRPr/>
          </a:p>
          <a:p>
            <a:pPr indent="-342900" lvl="0" marL="342900" rtl="0" algn="l">
              <a:lnSpc>
                <a:spcPct val="80000"/>
              </a:lnSpc>
              <a:spcBef>
                <a:spcPts val="1000"/>
              </a:spcBef>
              <a:spcAft>
                <a:spcPts val="0"/>
              </a:spcAft>
              <a:buSzPts val="1500"/>
              <a:buNone/>
            </a:pPr>
            <a:r>
              <a:rPr b="0" i="0" lang="en-US" sz="2000" u="none">
                <a:solidFill>
                  <a:schemeClr val="dk1"/>
                </a:solidFill>
                <a:latin typeface="Arial"/>
                <a:ea typeface="Arial"/>
                <a:cs typeface="Arial"/>
                <a:sym typeface="Arial"/>
              </a:rPr>
              <a:t>В ПЗУ находятся:</a:t>
            </a:r>
            <a:endParaRPr b="0" i="0" sz="2000" u="none">
              <a:solidFill>
                <a:schemeClr val="dk1"/>
              </a:solidFill>
              <a:latin typeface="Arial"/>
              <a:ea typeface="Arial"/>
              <a:cs typeface="Arial"/>
              <a:sym typeface="Arial"/>
            </a:endParaRPr>
          </a:p>
          <a:p>
            <a:pPr indent="-342900" lvl="0" marL="342900" rtl="0" algn="l">
              <a:lnSpc>
                <a:spcPct val="80000"/>
              </a:lnSpc>
              <a:spcBef>
                <a:spcPts val="400"/>
              </a:spcBef>
              <a:spcAft>
                <a:spcPts val="0"/>
              </a:spcAft>
              <a:buClr>
                <a:schemeClr val="lt2"/>
              </a:buClr>
              <a:buSzPts val="1500"/>
              <a:buChar char="•"/>
            </a:pPr>
            <a:r>
              <a:rPr b="0" i="0" lang="en-US" sz="2000" u="none">
                <a:solidFill>
                  <a:schemeClr val="dk1"/>
                </a:solidFill>
                <a:latin typeface="Arial"/>
                <a:ea typeface="Arial"/>
                <a:cs typeface="Arial"/>
                <a:sym typeface="Arial"/>
              </a:rPr>
              <a:t>программа управления работой самого процессора </a:t>
            </a:r>
            <a:endParaRPr/>
          </a:p>
          <a:p>
            <a:pPr indent="-342900" lvl="0" marL="342900" rtl="0" algn="l">
              <a:lnSpc>
                <a:spcPct val="80000"/>
              </a:lnSpc>
              <a:spcBef>
                <a:spcPts val="400"/>
              </a:spcBef>
              <a:spcAft>
                <a:spcPts val="0"/>
              </a:spcAft>
              <a:buClr>
                <a:schemeClr val="lt2"/>
              </a:buClr>
              <a:buSzPts val="1500"/>
              <a:buChar char="•"/>
            </a:pPr>
            <a:r>
              <a:rPr b="0" i="0" lang="en-US" sz="2000" u="none">
                <a:solidFill>
                  <a:schemeClr val="dk1"/>
                </a:solidFill>
                <a:latin typeface="Arial"/>
                <a:ea typeface="Arial"/>
                <a:cs typeface="Arial"/>
                <a:sym typeface="Arial"/>
              </a:rPr>
              <a:t>программы BIOS </a:t>
            </a:r>
            <a:endParaRPr/>
          </a:p>
          <a:p>
            <a:pPr indent="-342900" lvl="0" marL="342900" rtl="0" algn="l">
              <a:lnSpc>
                <a:spcPct val="80000"/>
              </a:lnSpc>
              <a:spcBef>
                <a:spcPts val="400"/>
              </a:spcBef>
              <a:spcAft>
                <a:spcPts val="0"/>
              </a:spcAft>
              <a:buClr>
                <a:schemeClr val="lt2"/>
              </a:buClr>
              <a:buSzPts val="1500"/>
              <a:buChar char="•"/>
            </a:pPr>
            <a:r>
              <a:rPr b="0" i="0" lang="en-US" sz="2000" u="none">
                <a:solidFill>
                  <a:schemeClr val="dk1"/>
                </a:solidFill>
                <a:latin typeface="Arial"/>
                <a:ea typeface="Arial"/>
                <a:cs typeface="Arial"/>
                <a:sym typeface="Arial"/>
              </a:rPr>
              <a:t>программы запуска и остановки ЭВМ </a:t>
            </a:r>
            <a:endParaRPr/>
          </a:p>
          <a:p>
            <a:pPr indent="-342900" lvl="0" marL="342900" rtl="0" algn="l">
              <a:lnSpc>
                <a:spcPct val="80000"/>
              </a:lnSpc>
              <a:spcBef>
                <a:spcPts val="400"/>
              </a:spcBef>
              <a:spcAft>
                <a:spcPts val="0"/>
              </a:spcAft>
              <a:buClr>
                <a:schemeClr val="lt2"/>
              </a:buClr>
              <a:buSzPts val="1500"/>
              <a:buChar char="•"/>
            </a:pPr>
            <a:r>
              <a:rPr b="0" i="0" lang="en-US" sz="2000" u="none">
                <a:solidFill>
                  <a:schemeClr val="dk1"/>
                </a:solidFill>
                <a:latin typeface="Arial"/>
                <a:ea typeface="Arial"/>
                <a:cs typeface="Arial"/>
                <a:sym typeface="Arial"/>
              </a:rPr>
              <a:t>программы тестирования устройств, проверяющие при каждом включении компьютера правильность работы его блоков (POST —Power On SelfTest) </a:t>
            </a:r>
            <a:endParaRPr/>
          </a:p>
          <a:p>
            <a:pPr indent="-342900" lvl="0" marL="342900" rtl="0" algn="l">
              <a:lnSpc>
                <a:spcPct val="80000"/>
              </a:lnSpc>
              <a:spcBef>
                <a:spcPts val="400"/>
              </a:spcBef>
              <a:spcAft>
                <a:spcPts val="0"/>
              </a:spcAft>
              <a:buClr>
                <a:schemeClr val="lt2"/>
              </a:buClr>
              <a:buSzPts val="1500"/>
              <a:buChar char="•"/>
            </a:pPr>
            <a:r>
              <a:rPr b="0" i="0" lang="en-US" sz="2000" u="none">
                <a:solidFill>
                  <a:schemeClr val="dk1"/>
                </a:solidFill>
                <a:latin typeface="Arial"/>
                <a:ea typeface="Arial"/>
                <a:cs typeface="Arial"/>
                <a:sym typeface="Arial"/>
              </a:rPr>
              <a:t>информация о том, где на диске находится </a:t>
            </a:r>
            <a:r>
              <a:rPr b="1" i="0" lang="en-US" sz="2000" u="none">
                <a:solidFill>
                  <a:schemeClr val="dk1"/>
                </a:solidFill>
                <a:latin typeface="Arial"/>
                <a:ea typeface="Arial"/>
                <a:cs typeface="Arial"/>
                <a:sym typeface="Arial"/>
              </a:rPr>
              <a:t>операционная система</a:t>
            </a:r>
            <a:r>
              <a:rPr b="0" i="0" lang="en-US" sz="2000" u="none">
                <a:solidFill>
                  <a:schemeClr val="dk1"/>
                </a:solidFill>
                <a:latin typeface="Arial"/>
                <a:ea typeface="Arial"/>
                <a:cs typeface="Arial"/>
                <a:sym typeface="Arial"/>
              </a:rPr>
              <a:t> </a:t>
            </a:r>
            <a:endParaRPr/>
          </a:p>
          <a:p>
            <a:pPr indent="-342900" lvl="0" marL="342900" rtl="0" algn="l">
              <a:lnSpc>
                <a:spcPct val="80000"/>
              </a:lnSpc>
              <a:spcBef>
                <a:spcPts val="1000"/>
              </a:spcBef>
              <a:spcAft>
                <a:spcPts val="0"/>
              </a:spcAft>
              <a:buSzPts val="1500"/>
              <a:buNone/>
            </a:pPr>
            <a:r>
              <a:rPr b="1" i="0" lang="en-US" sz="2000" u="none">
                <a:solidFill>
                  <a:schemeClr val="dk1"/>
                </a:solidFill>
                <a:latin typeface="Arial"/>
                <a:ea typeface="Arial"/>
                <a:cs typeface="Arial"/>
                <a:sym typeface="Arial"/>
              </a:rPr>
              <a:t>ПЗУ — энергонезависимая память</a:t>
            </a:r>
            <a:endParaRPr b="0" i="0" sz="2000" u="none">
              <a:solidFill>
                <a:schemeClr val="dk1"/>
              </a:solidFill>
              <a:latin typeface="Arial"/>
              <a:ea typeface="Arial"/>
              <a:cs typeface="Arial"/>
              <a:sym typeface="Arial"/>
            </a:endParaRPr>
          </a:p>
          <a:p>
            <a:pPr indent="-342900" lvl="0" marL="342900" rtl="0" algn="l">
              <a:lnSpc>
                <a:spcPct val="80000"/>
              </a:lnSpc>
              <a:spcBef>
                <a:spcPts val="1000"/>
              </a:spcBef>
              <a:spcAft>
                <a:spcPts val="0"/>
              </a:spcAft>
              <a:buSzPts val="1500"/>
              <a:buNone/>
            </a:pPr>
            <a:r>
              <a:rPr b="0" i="0" lang="en-US" sz="2000" u="none">
                <a:solidFill>
                  <a:schemeClr val="dk1"/>
                </a:solidFill>
                <a:latin typeface="Arial"/>
                <a:ea typeface="Arial"/>
                <a:cs typeface="Arial"/>
                <a:sym typeface="Arial"/>
              </a:rPr>
              <a:t>ПЗУ в англоязычной литературе называется Read Only Memory, </a:t>
            </a:r>
            <a:r>
              <a:rPr b="1" i="0" lang="en-US" sz="2000" u="none">
                <a:solidFill>
                  <a:srgbClr val="A50021"/>
                </a:solidFill>
                <a:latin typeface="Arial"/>
                <a:ea typeface="Arial"/>
                <a:cs typeface="Arial"/>
                <a:sym typeface="Arial"/>
              </a:rPr>
              <a:t>ROM</a:t>
            </a:r>
            <a:r>
              <a:rPr b="0" i="0" lang="en-US" sz="2000" u="none">
                <a:solidFill>
                  <a:schemeClr val="dk1"/>
                </a:solidFill>
                <a:latin typeface="Arial"/>
                <a:ea typeface="Arial"/>
                <a:cs typeface="Arial"/>
                <a:sym typeface="Arial"/>
              </a:rPr>
              <a:t> (память только для чтения)</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1" name="Shape 291"/>
        <p:cNvGrpSpPr/>
        <p:nvPr/>
      </p:nvGrpSpPr>
      <p:grpSpPr>
        <a:xfrm>
          <a:off x="0" y="0"/>
          <a:ext cx="0" cy="0"/>
          <a:chOff x="0" y="0"/>
          <a:chExt cx="0" cy="0"/>
        </a:xfrm>
      </p:grpSpPr>
      <p:sp>
        <p:nvSpPr>
          <p:cNvPr id="292" name="Google Shape;292;p3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293" name="Google Shape;293;p31"/>
          <p:cNvSpPr txBox="1"/>
          <p:nvPr>
            <p:ph type="title"/>
          </p:nvPr>
        </p:nvSpPr>
        <p:spPr>
          <a:xfrm>
            <a:off x="457200" y="457200"/>
            <a:ext cx="8229600" cy="66833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BIOS</a:t>
            </a:r>
            <a:endParaRPr/>
          </a:p>
        </p:txBody>
      </p:sp>
      <p:sp>
        <p:nvSpPr>
          <p:cNvPr id="294" name="Google Shape;294;p31"/>
          <p:cNvSpPr txBox="1"/>
          <p:nvPr>
            <p:ph idx="1" type="body"/>
          </p:nvPr>
        </p:nvSpPr>
        <p:spPr>
          <a:xfrm>
            <a:off x="457200" y="1196975"/>
            <a:ext cx="8229600" cy="51117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BIOS</a:t>
            </a:r>
            <a:r>
              <a:rPr b="0" i="0" lang="en-US" sz="2000" u="none">
                <a:solidFill>
                  <a:schemeClr val="dk1"/>
                </a:solidFill>
                <a:latin typeface="Arial"/>
                <a:ea typeface="Arial"/>
                <a:cs typeface="Arial"/>
                <a:sym typeface="Arial"/>
              </a:rPr>
              <a:t> (basic input/output system) - </a:t>
            </a:r>
            <a:r>
              <a:rPr b="1" i="0" lang="en-US" sz="2000" u="none">
                <a:solidFill>
                  <a:srgbClr val="A50021"/>
                </a:solidFill>
                <a:latin typeface="Arial"/>
                <a:ea typeface="Arial"/>
                <a:cs typeface="Arial"/>
                <a:sym typeface="Arial"/>
              </a:rPr>
              <a:t>базовая система ввода-вывода</a:t>
            </a:r>
            <a:r>
              <a:rPr b="0" i="0" lang="en-US" sz="2000" u="none">
                <a:solidFill>
                  <a:schemeClr val="dk1"/>
                </a:solidFill>
                <a:latin typeface="Arial"/>
                <a:ea typeface="Arial"/>
                <a:cs typeface="Arial"/>
                <a:sym typeface="Arial"/>
              </a:rPr>
              <a:t> - это встроенное в компьютер программное обеспечение, которое  доступно без обращения к диску. BIOS содержит код, необходимый для управления клавиатурой, видеокартой, дисками, портами и другими устройствами. </a:t>
            </a:r>
            <a:endParaRPr/>
          </a:p>
          <a:p>
            <a:pPr indent="-342900" lvl="0" marL="342900" marR="0" rtl="0" algn="l">
              <a:lnSpc>
                <a:spcPct val="80000"/>
              </a:lnSpc>
              <a:spcBef>
                <a:spcPts val="12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Обычно BIOS размещается в микросхеме ПЗУ (ROM). Это позволяет BIOS всегда быть доступным, несмотря на повреждения, например, дисковой системы. Это также позволяет компьютеру самостоятельно загружаться. В настоящее время, почти все материнские платы комплектуются Flash BIOS, который в любой момент может быть перезаписан в микросхеме ROM при помощи специальной программы. </a:t>
            </a:r>
            <a:endParaRPr/>
          </a:p>
          <a:p>
            <a:pPr indent="-342900" lvl="0" marL="342900" marR="0" rtl="0" algn="l">
              <a:lnSpc>
                <a:spcPct val="80000"/>
              </a:lnSpc>
              <a:spcBef>
                <a:spcPts val="12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BIOS, который поддерживает технологию </a:t>
            </a:r>
            <a:r>
              <a:rPr b="1" i="0" lang="en-US" sz="2000" u="none">
                <a:solidFill>
                  <a:srgbClr val="A50021"/>
                </a:solidFill>
                <a:latin typeface="Arial"/>
                <a:ea typeface="Arial"/>
                <a:cs typeface="Arial"/>
                <a:sym typeface="Arial"/>
              </a:rPr>
              <a:t>Plug-and-Play</a:t>
            </a:r>
            <a:r>
              <a:rPr b="0" i="0" lang="en-US" sz="2000" u="none">
                <a:solidFill>
                  <a:schemeClr val="dk1"/>
                </a:solidFill>
                <a:latin typeface="Arial"/>
                <a:ea typeface="Arial"/>
                <a:cs typeface="Arial"/>
                <a:sym typeface="Arial"/>
              </a:rPr>
              <a:t>, называется PnP BIOS. При использовании этой технологии BIOS должен быть обязательно прошит во Flash ROM.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0" st="0"/>
                                            </p:txEl>
                                          </p:spTgt>
                                        </p:tgtEl>
                                        <p:attrNameLst>
                                          <p:attrName>style.visibility</p:attrName>
                                        </p:attrNameLst>
                                      </p:cBhvr>
                                      <p:to>
                                        <p:strVal val="visible"/>
                                      </p:to>
                                    </p:set>
                                    <p:animEffect filter="fade" transition="in">
                                      <p:cBhvr>
                                        <p:cTn dur="500"/>
                                        <p:tgtEl>
                                          <p:spTgt spid="2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1" st="1"/>
                                            </p:txEl>
                                          </p:spTgt>
                                        </p:tgtEl>
                                        <p:attrNameLst>
                                          <p:attrName>style.visibility</p:attrName>
                                        </p:attrNameLst>
                                      </p:cBhvr>
                                      <p:to>
                                        <p:strVal val="visible"/>
                                      </p:to>
                                    </p:set>
                                    <p:animEffect filter="fade" transition="in">
                                      <p:cBhvr>
                                        <p:cTn dur="500"/>
                                        <p:tgtEl>
                                          <p:spTgt spid="2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2" st="2"/>
                                            </p:txEl>
                                          </p:spTgt>
                                        </p:tgtEl>
                                        <p:attrNameLst>
                                          <p:attrName>style.visibility</p:attrName>
                                        </p:attrNameLst>
                                      </p:cBhvr>
                                      <p:to>
                                        <p:strVal val="visible"/>
                                      </p:to>
                                    </p:set>
                                    <p:animEffect filter="fade" transition="in">
                                      <p:cBhvr>
                                        <p:cTn dur="500"/>
                                        <p:tgtEl>
                                          <p:spTgt spid="29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8" name="Shape 298"/>
        <p:cNvGrpSpPr/>
        <p:nvPr/>
      </p:nvGrpSpPr>
      <p:grpSpPr>
        <a:xfrm>
          <a:off x="0" y="0"/>
          <a:ext cx="0" cy="0"/>
          <a:chOff x="0" y="0"/>
          <a:chExt cx="0" cy="0"/>
        </a:xfrm>
      </p:grpSpPr>
      <p:sp>
        <p:nvSpPr>
          <p:cNvPr id="299" name="Google Shape;299;p3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300" name="Google Shape;300;p32"/>
          <p:cNvSpPr txBox="1"/>
          <p:nvPr>
            <p:ph type="title"/>
          </p:nvPr>
        </p:nvSpPr>
        <p:spPr>
          <a:xfrm>
            <a:off x="457200" y="457200"/>
            <a:ext cx="8229600" cy="4508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Энергонезависимая память CMOS</a:t>
            </a:r>
            <a:endParaRPr/>
          </a:p>
        </p:txBody>
      </p:sp>
      <p:sp>
        <p:nvSpPr>
          <p:cNvPr id="301" name="Google Shape;301;p32"/>
          <p:cNvSpPr txBox="1"/>
          <p:nvPr>
            <p:ph idx="1" type="body"/>
          </p:nvPr>
        </p:nvSpPr>
        <p:spPr>
          <a:xfrm>
            <a:off x="457200" y="1052512"/>
            <a:ext cx="8229600" cy="4814887"/>
          </a:xfrm>
          <a:prstGeom prst="rect">
            <a:avLst/>
          </a:prstGeom>
          <a:noFill/>
          <a:ln>
            <a:noFill/>
          </a:ln>
        </p:spPr>
        <p:txBody>
          <a:bodyPr anchorCtr="0" anchor="t" bIns="45700" lIns="91425" spcFirstLastPara="1" rIns="91425" wrap="square" tIns="45700">
            <a:noAutofit/>
          </a:bodyPr>
          <a:lstStyle/>
          <a:p>
            <a:pPr indent="-190500" lvl="0" marL="342900" marR="0" rtl="0" algn="l">
              <a:lnSpc>
                <a:spcPct val="100000"/>
              </a:lnSpc>
              <a:spcBef>
                <a:spcPts val="0"/>
              </a:spcBef>
              <a:spcAft>
                <a:spcPts val="0"/>
              </a:spcAft>
              <a:buClr>
                <a:schemeClr val="lt2"/>
              </a:buClr>
              <a:buSzPts val="2400"/>
              <a:buFont typeface="Noto Sans Symbols"/>
              <a:buNone/>
            </a:pPr>
            <a:r>
              <a:t/>
            </a:r>
            <a:endParaRPr b="0" i="0" sz="3200" u="none">
              <a:solidFill>
                <a:schemeClr val="dk1"/>
              </a:solidFill>
              <a:latin typeface="Arial"/>
              <a:ea typeface="Arial"/>
              <a:cs typeface="Arial"/>
              <a:sym typeface="Arial"/>
            </a:endParaRPr>
          </a:p>
          <a:p>
            <a:pPr indent="-342900" lvl="0" marL="342900" marR="0" rtl="0" algn="l">
              <a:lnSpc>
                <a:spcPct val="100000"/>
              </a:lnSpc>
              <a:spcBef>
                <a:spcPts val="440"/>
              </a:spcBef>
              <a:spcAft>
                <a:spcPts val="0"/>
              </a:spcAft>
              <a:buClr>
                <a:schemeClr val="lt2"/>
              </a:buClr>
              <a:buSzPts val="1650"/>
              <a:buFont typeface="Noto Sans Symbols"/>
              <a:buNone/>
            </a:pPr>
            <a:r>
              <a:rPr b="0" i="0" lang="en-US" sz="2200" u="none">
                <a:solidFill>
                  <a:schemeClr val="dk1"/>
                </a:solidFill>
                <a:latin typeface="Arial"/>
                <a:ea typeface="Arial"/>
                <a:cs typeface="Arial"/>
                <a:sym typeface="Arial"/>
              </a:rPr>
              <a:t>В ней сохраняются настройки, необходимые для работы программ BIOS. </a:t>
            </a:r>
            <a:endParaRPr/>
          </a:p>
          <a:p>
            <a:pPr indent="-342900" lvl="0" marL="342900" marR="0" rtl="0" algn="l">
              <a:lnSpc>
                <a:spcPct val="100000"/>
              </a:lnSpc>
              <a:spcBef>
                <a:spcPts val="440"/>
              </a:spcBef>
              <a:spcAft>
                <a:spcPts val="0"/>
              </a:spcAft>
              <a:buClr>
                <a:schemeClr val="lt2"/>
              </a:buClr>
              <a:buSzPts val="1650"/>
              <a:buFont typeface="Noto Sans Symbols"/>
              <a:buNone/>
            </a:pPr>
            <a:r>
              <a:rPr b="0" i="0" lang="en-US" sz="2200" u="none">
                <a:solidFill>
                  <a:schemeClr val="dk1"/>
                </a:solidFill>
                <a:latin typeface="Arial"/>
                <a:ea typeface="Arial"/>
                <a:cs typeface="Arial"/>
                <a:sym typeface="Arial"/>
              </a:rPr>
              <a:t>В частности, здесь хранятся текущая дата и время, параметры жестких дисков и некоторых других устройств. </a:t>
            </a:r>
            <a:endParaRPr/>
          </a:p>
          <a:p>
            <a:pPr indent="-342900" lvl="0" marL="342900" marR="0" rtl="0" algn="l">
              <a:lnSpc>
                <a:spcPct val="100000"/>
              </a:lnSpc>
              <a:spcBef>
                <a:spcPts val="440"/>
              </a:spcBef>
              <a:spcAft>
                <a:spcPts val="0"/>
              </a:spcAft>
              <a:buClr>
                <a:schemeClr val="lt2"/>
              </a:buClr>
              <a:buSzPts val="1650"/>
              <a:buFont typeface="Noto Sans Symbols"/>
              <a:buNone/>
            </a:pPr>
            <a:r>
              <a:rPr b="0" i="0" lang="en-US" sz="2200" u="none">
                <a:solidFill>
                  <a:schemeClr val="dk1"/>
                </a:solidFill>
                <a:latin typeface="Arial"/>
                <a:ea typeface="Arial"/>
                <a:cs typeface="Arial"/>
                <a:sym typeface="Arial"/>
              </a:rPr>
              <a:t>Эта память не может быть ни оперативной (иначе она стиралась бы), ни постоянной (иначе в нее нельзя было бы вводить данные). Она сделана энергонезависимой (независимой от электропитания самого компьютера) и постоянно подпитывается от небольшой аккумуляторной батарейки, тоже размещенной на материнской плате </a:t>
            </a:r>
            <a:endParaRPr b="0" i="0" sz="2200" u="none">
              <a:solidFill>
                <a:schemeClr val="dk1"/>
              </a:solidFill>
              <a:latin typeface="Arial"/>
              <a:ea typeface="Arial"/>
              <a:cs typeface="Arial"/>
              <a:sym typeface="Arial"/>
            </a:endParaRPr>
          </a:p>
          <a:p>
            <a:pPr indent="-238125" lvl="0" marL="342900" marR="0" rtl="0" algn="l">
              <a:spcBef>
                <a:spcPts val="440"/>
              </a:spcBef>
              <a:spcAft>
                <a:spcPts val="0"/>
              </a:spcAft>
              <a:buClr>
                <a:schemeClr val="lt2"/>
              </a:buClr>
              <a:buSzPts val="1650"/>
              <a:buFont typeface="Noto Sans Symbols"/>
              <a:buNone/>
            </a:pPr>
            <a:r>
              <a:t/>
            </a:r>
            <a:endParaRPr b="0" i="0" sz="2200" u="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3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07" name="Google Shape;307;p33"/>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08" name="Google Shape;308;p33"/>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Системная шина</a:t>
            </a:r>
            <a:br>
              <a:rPr b="1" i="0" lang="en-US" sz="4400" u="none">
                <a:solidFill>
                  <a:schemeClr val="dk1"/>
                </a:solidFill>
                <a:latin typeface="Arial"/>
                <a:ea typeface="Arial"/>
                <a:cs typeface="Arial"/>
                <a:sym typeface="Arial"/>
              </a:rPr>
            </a:br>
            <a:endParaRPr/>
          </a:p>
        </p:txBody>
      </p:sp>
      <p:sp>
        <p:nvSpPr>
          <p:cNvPr id="309" name="Google Shape;309;p33"/>
          <p:cNvSpPr txBox="1"/>
          <p:nvPr>
            <p:ph idx="1" type="body"/>
          </p:nvPr>
        </p:nvSpPr>
        <p:spPr>
          <a:xfrm>
            <a:off x="179387" y="1052512"/>
            <a:ext cx="8785225" cy="547211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350"/>
              <a:buNone/>
            </a:pPr>
            <a:r>
              <a:rPr b="0" i="0" lang="en-US" sz="1800" u="none">
                <a:solidFill>
                  <a:schemeClr val="dk1"/>
                </a:solidFill>
                <a:latin typeface="Arial"/>
                <a:ea typeface="Arial"/>
                <a:cs typeface="Arial"/>
                <a:sym typeface="Arial"/>
              </a:rPr>
              <a:t>Основной обязанностью системной шины является передача информации между процессором и остальными компонентами компьютера. Таким образом, упрощенно системную шину (магистраль) можно представить как совокупность сигнальных линий, объединенных по их назначению (данные, адреса, управление).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Основной характеристикой этих линий является их </a:t>
            </a:r>
            <a:r>
              <a:rPr b="1" i="0" lang="en-US" sz="1800" u="none">
                <a:solidFill>
                  <a:srgbClr val="A50021"/>
                </a:solidFill>
                <a:latin typeface="Arial"/>
                <a:ea typeface="Arial"/>
                <a:cs typeface="Arial"/>
                <a:sym typeface="Arial"/>
              </a:rPr>
              <a:t>разрядность - разрядность адресной шины, шины данных</a:t>
            </a:r>
            <a:r>
              <a:rPr b="1" i="0" lang="en-US" sz="1800" u="none">
                <a:solidFill>
                  <a:schemeClr val="dk1"/>
                </a:solidFill>
                <a:latin typeface="Arial"/>
                <a:ea typeface="Arial"/>
                <a:cs typeface="Arial"/>
                <a:sym typeface="Arial"/>
              </a:rPr>
              <a:t>.</a:t>
            </a:r>
            <a:r>
              <a:rPr b="0" i="0" lang="en-US" sz="1800" u="none">
                <a:solidFill>
                  <a:schemeClr val="dk1"/>
                </a:solidFill>
                <a:latin typeface="Arial"/>
                <a:ea typeface="Arial"/>
                <a:cs typeface="Arial"/>
                <a:sym typeface="Arial"/>
              </a:rPr>
              <a:t>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Шина адреса предназначена для передачи по ней адреса того устройства (или той ячейки памяти), к которому обращается процессор. Адрес на нее выдает всегда </a:t>
            </a:r>
            <a:r>
              <a:rPr b="1" i="0" lang="en-US" sz="1800" u="none">
                <a:solidFill>
                  <a:schemeClr val="dk1"/>
                </a:solidFill>
                <a:latin typeface="Arial"/>
                <a:ea typeface="Arial"/>
                <a:cs typeface="Arial"/>
                <a:sym typeface="Arial"/>
              </a:rPr>
              <a:t>только процессор.</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По шине данных передается вся информация. При операции записи информацию на нее выставляет процессор, а считывает то устройство (например, память или принтер), адрес которого выставлен на шине адреса. При операции чтения информацию выставляет устройство, адрес которого выставлен на шине адреса, а считывает процессор.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На шине управления устанавливаются управляющие сигналы, такие, например, как сигналы чтения, записи, готовности. Кроме того, каждое внешнее устройство, которому нужно обратиться к процессору, имеет на этой шине собственную линию. Когда периферийное устройство «хочет обратиться» к процессору, оно устанавливает на этой линии специальный сигнал (сигнал прерывания), заметив который, процессор прерывает выполняемые в этот момент действия и обращается (командой чтения или записи) к устройству.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animEffect filter="fade" transition="in">
                                      <p:cBhvr>
                                        <p:cTn dur="500"/>
                                        <p:tgtEl>
                                          <p:spTgt spid="3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animEffect filter="fade" transition="in">
                                      <p:cBhvr>
                                        <p:cTn dur="500"/>
                                        <p:tgtEl>
                                          <p:spTgt spid="3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animEffect filter="fade" transition="in">
                                      <p:cBhvr>
                                        <p:cTn dur="500"/>
                                        <p:tgtEl>
                                          <p:spTgt spid="3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3" st="3"/>
                                            </p:txEl>
                                          </p:spTgt>
                                        </p:tgtEl>
                                        <p:attrNameLst>
                                          <p:attrName>style.visibility</p:attrName>
                                        </p:attrNameLst>
                                      </p:cBhvr>
                                      <p:to>
                                        <p:strVal val="visible"/>
                                      </p:to>
                                    </p:set>
                                    <p:animEffect filter="fade" transition="in">
                                      <p:cBhvr>
                                        <p:cTn dur="500"/>
                                        <p:tgtEl>
                                          <p:spTgt spid="30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4" st="4"/>
                                            </p:txEl>
                                          </p:spTgt>
                                        </p:tgtEl>
                                        <p:attrNameLst>
                                          <p:attrName>style.visibility</p:attrName>
                                        </p:attrNameLst>
                                      </p:cBhvr>
                                      <p:to>
                                        <p:strVal val="visible"/>
                                      </p:to>
                                    </p:set>
                                    <p:animEffect filter="fade" transition="in">
                                      <p:cBhvr>
                                        <p:cTn dur="500"/>
                                        <p:tgtEl>
                                          <p:spTgt spid="30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sp>
        <p:nvSpPr>
          <p:cNvPr id="314" name="Google Shape;314;p3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15" name="Google Shape;315;p34"/>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16" name="Google Shape;316;p34"/>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Системная шина</a:t>
            </a:r>
            <a:br>
              <a:rPr b="0" i="0" lang="en-US" sz="4400" u="none">
                <a:solidFill>
                  <a:schemeClr val="dk1"/>
                </a:solidFill>
                <a:latin typeface="Arial"/>
                <a:ea typeface="Arial"/>
                <a:cs typeface="Arial"/>
                <a:sym typeface="Arial"/>
              </a:rPr>
            </a:br>
            <a:endParaRPr/>
          </a:p>
        </p:txBody>
      </p:sp>
      <p:sp>
        <p:nvSpPr>
          <p:cNvPr id="317" name="Google Shape;317;p34"/>
          <p:cNvSpPr txBox="1"/>
          <p:nvPr>
            <p:ph idx="1" type="body"/>
          </p:nvPr>
        </p:nvSpPr>
        <p:spPr>
          <a:xfrm>
            <a:off x="323850" y="1052512"/>
            <a:ext cx="8640762" cy="468153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350"/>
              <a:buNone/>
            </a:pPr>
            <a:r>
              <a:rPr b="0" i="0" lang="en-US" sz="1800" u="none">
                <a:solidFill>
                  <a:schemeClr val="dk1"/>
                </a:solidFill>
                <a:latin typeface="Arial"/>
                <a:ea typeface="Arial"/>
                <a:cs typeface="Arial"/>
                <a:sym typeface="Arial"/>
              </a:rPr>
              <a:t>Разберем схему работы в общем случае на примере команды чтения из памяти:</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процессор устанавливает на шине адреса адрес ячейки памяти, которую хочет прочитать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на шине управления процессор выставляет сигнал чтения и сигнал готовности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заметив сигнал готовности, все устройства проверяют, не стоит ли на шине адреса их адрес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память «замечает», что выставлен ее адрес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память читает адрес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память выставляет на шине </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данных требуемую информацию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память выставляет на шине </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управления сигнал готовности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процессор читает данные с </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шины данных </a:t>
            </a:r>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Процесс завершен</a:t>
            </a:r>
            <a:r>
              <a:rPr b="0" i="0" lang="en-US" sz="1400" u="none">
                <a:solidFill>
                  <a:schemeClr val="dk1"/>
                </a:solidFill>
                <a:latin typeface="Arial"/>
                <a:ea typeface="Arial"/>
                <a:cs typeface="Arial"/>
                <a:sym typeface="Arial"/>
              </a:rPr>
              <a:t> </a:t>
            </a:r>
            <a:endParaRPr/>
          </a:p>
          <a:p>
            <a:pPr indent="-276225" lvl="0" marL="342900" rtl="0" algn="l">
              <a:spcBef>
                <a:spcPts val="280"/>
              </a:spcBef>
              <a:spcAft>
                <a:spcPts val="0"/>
              </a:spcAft>
              <a:buSzPts val="1050"/>
              <a:buNone/>
            </a:pPr>
            <a:r>
              <a:t/>
            </a:r>
            <a:endParaRPr b="0" i="0" sz="1400" u="none">
              <a:solidFill>
                <a:schemeClr val="dk1"/>
              </a:solidFill>
              <a:latin typeface="Arial"/>
              <a:ea typeface="Arial"/>
              <a:cs typeface="Arial"/>
              <a:sym typeface="Arial"/>
            </a:endParaRPr>
          </a:p>
        </p:txBody>
      </p:sp>
      <p:pic>
        <p:nvPicPr>
          <p:cNvPr descr="bus" id="318" name="Google Shape;318;p34"/>
          <p:cNvPicPr preferRelativeResize="0"/>
          <p:nvPr/>
        </p:nvPicPr>
        <p:blipFill rotWithShape="1">
          <a:blip r:embed="rId3">
            <a:alphaModFix/>
          </a:blip>
          <a:srcRect b="0" l="0" r="0" t="0"/>
          <a:stretch/>
        </p:blipFill>
        <p:spPr>
          <a:xfrm>
            <a:off x="4356100" y="4052887"/>
            <a:ext cx="4592637" cy="237331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p3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24" name="Google Shape;324;p35"/>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25" name="Google Shape;325;p35"/>
          <p:cNvSpPr txBox="1"/>
          <p:nvPr>
            <p:ph type="title"/>
          </p:nvPr>
        </p:nvSpPr>
        <p:spPr>
          <a:xfrm>
            <a:off x="457200" y="457200"/>
            <a:ext cx="8229600" cy="59531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Внешняя память</a:t>
            </a:r>
            <a:endParaRPr/>
          </a:p>
        </p:txBody>
      </p:sp>
      <p:sp>
        <p:nvSpPr>
          <p:cNvPr id="326" name="Google Shape;326;p35"/>
          <p:cNvSpPr txBox="1"/>
          <p:nvPr>
            <p:ph idx="1" type="body"/>
          </p:nvPr>
        </p:nvSpPr>
        <p:spPr>
          <a:xfrm>
            <a:off x="323850" y="1125537"/>
            <a:ext cx="6264275" cy="511175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SzPts val="1500"/>
              <a:buNone/>
            </a:pPr>
            <a:r>
              <a:rPr b="1" i="0" lang="en-US" sz="2000" u="none">
                <a:solidFill>
                  <a:srgbClr val="A50021"/>
                </a:solidFill>
                <a:latin typeface="Arial"/>
                <a:ea typeface="Arial"/>
                <a:cs typeface="Arial"/>
                <a:sym typeface="Arial"/>
              </a:rPr>
              <a:t>Накопители на жестких магнитных дисках</a:t>
            </a:r>
            <a:r>
              <a:rPr b="0" i="0" lang="en-US" sz="2000" u="none">
                <a:solidFill>
                  <a:schemeClr val="dk1"/>
                </a:solidFill>
                <a:latin typeface="Arial"/>
                <a:ea typeface="Arial"/>
                <a:cs typeface="Arial"/>
                <a:sym typeface="Arial"/>
              </a:rPr>
              <a:t>. Другие названия: НЖМД,</a:t>
            </a:r>
            <a:r>
              <a:rPr b="1"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жесткий диск, винчестер, HDD (Hard Disk Drive) </a:t>
            </a:r>
            <a:endParaRPr b="0" i="0" sz="2000" u="none">
              <a:solidFill>
                <a:srgbClr val="A50021"/>
              </a:solidFill>
              <a:latin typeface="Arial"/>
              <a:ea typeface="Arial"/>
              <a:cs typeface="Arial"/>
              <a:sym typeface="Arial"/>
            </a:endParaRPr>
          </a:p>
          <a:p>
            <a:pPr indent="-342900" lvl="0" marL="342900" rtl="0" algn="l">
              <a:lnSpc>
                <a:spcPct val="90000"/>
              </a:lnSpc>
              <a:spcBef>
                <a:spcPts val="1000"/>
              </a:spcBef>
              <a:spcAft>
                <a:spcPts val="0"/>
              </a:spcAft>
              <a:buSzPts val="1500"/>
              <a:buNone/>
            </a:pPr>
            <a:r>
              <a:rPr b="1" i="0" lang="en-US" sz="2000" u="none">
                <a:solidFill>
                  <a:srgbClr val="A50021"/>
                </a:solidFill>
                <a:latin typeface="Arial"/>
                <a:ea typeface="Arial"/>
                <a:cs typeface="Arial"/>
                <a:sym typeface="Arial"/>
              </a:rPr>
              <a:t>Жесткие диски</a:t>
            </a:r>
            <a:r>
              <a:rPr b="0" i="0" lang="en-US" sz="2000" u="none">
                <a:solidFill>
                  <a:schemeClr val="dk1"/>
                </a:solidFill>
                <a:latin typeface="Arial"/>
                <a:ea typeface="Arial"/>
                <a:cs typeface="Arial"/>
                <a:sym typeface="Arial"/>
              </a:rPr>
              <a:t> относятся к носителям информации с прямым доступом, т.е. процессор может непосредственно </a:t>
            </a:r>
            <a:br>
              <a:rPr b="0" i="0" lang="en-US" sz="2000" u="none">
                <a:solidFill>
                  <a:schemeClr val="dk1"/>
                </a:solidFill>
                <a:latin typeface="Arial"/>
                <a:ea typeface="Arial"/>
                <a:cs typeface="Arial"/>
                <a:sym typeface="Arial"/>
              </a:rPr>
            </a:br>
            <a:r>
              <a:rPr b="0" i="0" lang="en-US" sz="2000" u="none">
                <a:solidFill>
                  <a:schemeClr val="dk1"/>
                </a:solidFill>
                <a:latin typeface="Arial"/>
                <a:ea typeface="Arial"/>
                <a:cs typeface="Arial"/>
                <a:sym typeface="Arial"/>
              </a:rPr>
              <a:t>обратиться к дорожке, на которой начинается нужный участок. </a:t>
            </a:r>
            <a:endParaRPr/>
          </a:p>
          <a:p>
            <a:pPr indent="-342900" lvl="0" marL="342900" rtl="0" algn="l">
              <a:lnSpc>
                <a:spcPct val="90000"/>
              </a:lnSpc>
              <a:spcBef>
                <a:spcPts val="1000"/>
              </a:spcBef>
              <a:spcAft>
                <a:spcPts val="0"/>
              </a:spcAft>
              <a:buSzPts val="1500"/>
              <a:buNone/>
            </a:pPr>
            <a:r>
              <a:rPr b="0" i="0" lang="en-US" sz="2000" u="none">
                <a:solidFill>
                  <a:schemeClr val="dk1"/>
                </a:solidFill>
                <a:latin typeface="Arial"/>
                <a:ea typeface="Arial"/>
                <a:cs typeface="Arial"/>
                <a:sym typeface="Arial"/>
              </a:rPr>
              <a:t>Данные на дисках хранятся в</a:t>
            </a:r>
            <a:r>
              <a:rPr b="1" i="0" lang="en-US" sz="2000" u="none">
                <a:solidFill>
                  <a:schemeClr val="dk1"/>
                </a:solidFill>
                <a:latin typeface="Arial"/>
                <a:ea typeface="Arial"/>
                <a:cs typeface="Arial"/>
                <a:sym typeface="Arial"/>
              </a:rPr>
              <a:t> файлах</a:t>
            </a:r>
            <a:r>
              <a:rPr b="0" i="0" lang="en-US" sz="2000" u="none">
                <a:solidFill>
                  <a:schemeClr val="dk1"/>
                </a:solidFill>
                <a:latin typeface="Arial"/>
                <a:ea typeface="Arial"/>
                <a:cs typeface="Arial"/>
                <a:sym typeface="Arial"/>
              </a:rPr>
              <a:t> — именованных областях внешней памяти, выделенных для хранения массива данных. Кластеры, выделяемые файлу, могут находиться в любом свободном месте дисковой памяти и необязательно являются смежными. Вся информация о том, где именно записаны кусочки файла, хранится в </a:t>
            </a:r>
            <a:r>
              <a:rPr b="1" i="0" lang="en-US" sz="2000" u="none">
                <a:solidFill>
                  <a:schemeClr val="dk1"/>
                </a:solidFill>
                <a:latin typeface="Arial"/>
                <a:ea typeface="Arial"/>
                <a:cs typeface="Arial"/>
                <a:sym typeface="Arial"/>
              </a:rPr>
              <a:t>таблице размещения файлов</a:t>
            </a:r>
            <a:r>
              <a:rPr b="0" i="0" lang="en-US" sz="2000" u="none">
                <a:solidFill>
                  <a:schemeClr val="dk1"/>
                </a:solidFill>
                <a:latin typeface="Arial"/>
                <a:ea typeface="Arial"/>
                <a:cs typeface="Arial"/>
                <a:sym typeface="Arial"/>
              </a:rPr>
              <a:t> FAT или NTFS. </a:t>
            </a:r>
            <a:endParaRPr/>
          </a:p>
          <a:p>
            <a:pPr indent="-247650" lvl="0" marL="342900" rtl="0" algn="l">
              <a:spcBef>
                <a:spcPts val="400"/>
              </a:spcBef>
              <a:spcAft>
                <a:spcPts val="0"/>
              </a:spcAft>
              <a:buSzPts val="1500"/>
              <a:buNone/>
            </a:pPr>
            <a:r>
              <a:t/>
            </a:r>
            <a:endParaRPr b="0" i="0" sz="2000" u="none">
              <a:solidFill>
                <a:schemeClr val="dk1"/>
              </a:solidFill>
              <a:latin typeface="Arial"/>
              <a:ea typeface="Arial"/>
              <a:cs typeface="Arial"/>
              <a:sym typeface="Arial"/>
            </a:endParaRPr>
          </a:p>
        </p:txBody>
      </p:sp>
      <p:pic>
        <p:nvPicPr>
          <p:cNvPr descr="harddrive_1" id="327" name="Google Shape;327;p35"/>
          <p:cNvPicPr preferRelativeResize="0"/>
          <p:nvPr/>
        </p:nvPicPr>
        <p:blipFill rotWithShape="1">
          <a:blip r:embed="rId3">
            <a:alphaModFix/>
          </a:blip>
          <a:srcRect b="0" l="0" r="0" t="0"/>
          <a:stretch/>
        </p:blipFill>
        <p:spPr>
          <a:xfrm>
            <a:off x="6118225" y="0"/>
            <a:ext cx="3025775" cy="3025775"/>
          </a:xfrm>
          <a:prstGeom prst="rect">
            <a:avLst/>
          </a:prstGeom>
          <a:noFill/>
          <a:ln>
            <a:noFill/>
          </a:ln>
        </p:spPr>
      </p:pic>
      <p:pic>
        <p:nvPicPr>
          <p:cNvPr id="328" name="Google Shape;328;p35"/>
          <p:cNvPicPr preferRelativeResize="0"/>
          <p:nvPr/>
        </p:nvPicPr>
        <p:blipFill rotWithShape="1">
          <a:blip r:embed="rId4">
            <a:alphaModFix/>
          </a:blip>
          <a:srcRect b="0" l="0" r="0" t="0"/>
          <a:stretch/>
        </p:blipFill>
        <p:spPr>
          <a:xfrm>
            <a:off x="7164387" y="5157787"/>
            <a:ext cx="1800225" cy="1057275"/>
          </a:xfrm>
          <a:prstGeom prst="rect">
            <a:avLst/>
          </a:prstGeom>
          <a:noFill/>
          <a:ln>
            <a:noFill/>
          </a:ln>
        </p:spPr>
      </p:pic>
      <p:sp>
        <p:nvSpPr>
          <p:cNvPr id="329" name="Google Shape;329;p35"/>
          <p:cNvSpPr/>
          <p:nvPr/>
        </p:nvSpPr>
        <p:spPr>
          <a:xfrm>
            <a:off x="6300787" y="3429000"/>
            <a:ext cx="2592387" cy="1223962"/>
          </a:xfrm>
          <a:prstGeom prst="wedgeRoundRectCallout">
            <a:avLst>
              <a:gd fmla="val 14471" name="adj1"/>
              <a:gd fmla="val 36308" name="adj2"/>
              <a:gd fmla="val 0" name="adj3"/>
            </a:avLst>
          </a:prstGeom>
          <a:solidFill>
            <a:schemeClr val="folHlink"/>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Все виды внешней памяти </a:t>
            </a:r>
            <a:r>
              <a:rPr b="1" i="0" lang="en-US" sz="1800" u="none">
                <a:solidFill>
                  <a:srgbClr val="A50021"/>
                </a:solidFill>
                <a:latin typeface="Arial"/>
                <a:ea typeface="Arial"/>
                <a:cs typeface="Arial"/>
                <a:sym typeface="Arial"/>
              </a:rPr>
              <a:t>энергонезависимы</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xEl>
                                              <p:pRg end="0" st="0"/>
                                            </p:txEl>
                                          </p:spTgt>
                                        </p:tgtEl>
                                        <p:attrNameLst>
                                          <p:attrName>style.visibility</p:attrName>
                                        </p:attrNameLst>
                                      </p:cBhvr>
                                      <p:to>
                                        <p:strVal val="visible"/>
                                      </p:to>
                                    </p:set>
                                    <p:animEffect filter="fade" transition="in">
                                      <p:cBhvr>
                                        <p:cTn dur="500"/>
                                        <p:tgtEl>
                                          <p:spTgt spid="3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xEl>
                                              <p:pRg end="1" st="1"/>
                                            </p:txEl>
                                          </p:spTgt>
                                        </p:tgtEl>
                                        <p:attrNameLst>
                                          <p:attrName>style.visibility</p:attrName>
                                        </p:attrNameLst>
                                      </p:cBhvr>
                                      <p:to>
                                        <p:strVal val="visible"/>
                                      </p:to>
                                    </p:set>
                                    <p:animEffect filter="fade" transition="in">
                                      <p:cBhvr>
                                        <p:cTn dur="500"/>
                                        <p:tgtEl>
                                          <p:spTgt spid="3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xEl>
                                              <p:pRg end="2" st="2"/>
                                            </p:txEl>
                                          </p:spTgt>
                                        </p:tgtEl>
                                        <p:attrNameLst>
                                          <p:attrName>style.visibility</p:attrName>
                                        </p:attrNameLst>
                                      </p:cBhvr>
                                      <p:to>
                                        <p:strVal val="visible"/>
                                      </p:to>
                                    </p:set>
                                    <p:animEffect filter="fade" transition="in">
                                      <p:cBhvr>
                                        <p:cTn dur="500"/>
                                        <p:tgtEl>
                                          <p:spTgt spid="3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xEl>
                                              <p:pRg end="3" st="3"/>
                                            </p:txEl>
                                          </p:spTgt>
                                        </p:tgtEl>
                                        <p:attrNameLst>
                                          <p:attrName>style.visibility</p:attrName>
                                        </p:attrNameLst>
                                      </p:cBhvr>
                                      <p:to>
                                        <p:strVal val="visible"/>
                                      </p:to>
                                    </p:set>
                                    <p:animEffect filter="fade" transition="in">
                                      <p:cBhvr>
                                        <p:cTn dur="500"/>
                                        <p:tgtEl>
                                          <p:spTgt spid="3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500"/>
                                        <p:tgtEl>
                                          <p:spTgt spid="32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5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3" name="Shape 333"/>
        <p:cNvGrpSpPr/>
        <p:nvPr/>
      </p:nvGrpSpPr>
      <p:grpSpPr>
        <a:xfrm>
          <a:off x="0" y="0"/>
          <a:ext cx="0" cy="0"/>
          <a:chOff x="0" y="0"/>
          <a:chExt cx="0" cy="0"/>
        </a:xfrm>
      </p:grpSpPr>
      <p:sp>
        <p:nvSpPr>
          <p:cNvPr id="334" name="Google Shape;334;p3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35" name="Google Shape;335;p36"/>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36" name="Google Shape;336;p36"/>
          <p:cNvSpPr txBox="1"/>
          <p:nvPr>
            <p:ph idx="4294967295" type="title"/>
          </p:nvPr>
        </p:nvSpPr>
        <p:spPr>
          <a:xfrm>
            <a:off x="457200" y="457200"/>
            <a:ext cx="8229600" cy="59531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cap="none" strike="noStrike">
                <a:solidFill>
                  <a:schemeClr val="lt2"/>
                </a:solidFill>
                <a:latin typeface="Arial"/>
                <a:ea typeface="Arial"/>
                <a:cs typeface="Arial"/>
                <a:sym typeface="Arial"/>
              </a:rPr>
              <a:t>Внешняя память</a:t>
            </a:r>
            <a:endParaRPr/>
          </a:p>
        </p:txBody>
      </p:sp>
      <p:sp>
        <p:nvSpPr>
          <p:cNvPr id="337" name="Google Shape;337;p36"/>
          <p:cNvSpPr txBox="1"/>
          <p:nvPr/>
        </p:nvSpPr>
        <p:spPr>
          <a:xfrm>
            <a:off x="250825" y="1268412"/>
            <a:ext cx="8353425" cy="5184775"/>
          </a:xfrm>
          <a:prstGeom prst="rect">
            <a:avLst/>
          </a:prstGeom>
          <a:noFill/>
          <a:ln>
            <a:noFill/>
          </a:ln>
        </p:spPr>
        <p:txBody>
          <a:bodyPr anchorCtr="0" anchor="t" bIns="45700" lIns="91425" spcFirstLastPara="1" rIns="91425" wrap="square" tIns="45700">
            <a:noAutofit/>
          </a:bodyPr>
          <a:lstStyle/>
          <a:p>
            <a:pPr indent="-304800" lvl="0" marL="342900" marR="0" rtl="0" algn="l">
              <a:lnSpc>
                <a:spcPct val="80000"/>
              </a:lnSpc>
              <a:spcBef>
                <a:spcPts val="0"/>
              </a:spcBef>
              <a:spcAft>
                <a:spcPts val="0"/>
              </a:spcAft>
              <a:buClr>
                <a:schemeClr val="lt2"/>
              </a:buClr>
              <a:buSzPts val="600"/>
              <a:buFont typeface="Noto Sans Symbols"/>
              <a:buNone/>
            </a:pPr>
            <a:r>
              <a:t/>
            </a:r>
            <a:endParaRPr b="1" i="0" sz="800" u="none">
              <a:solidFill>
                <a:schemeClr val="dk1"/>
              </a:solidFill>
              <a:latin typeface="Arial"/>
              <a:ea typeface="Arial"/>
              <a:cs typeface="Arial"/>
              <a:sym typeface="Arial"/>
            </a:endParaRPr>
          </a:p>
          <a:p>
            <a:pPr indent="-342900" lvl="0" marL="342900" marR="0" rtl="0" algn="l">
              <a:lnSpc>
                <a:spcPct val="90000"/>
              </a:lnSpc>
              <a:spcBef>
                <a:spcPts val="1000"/>
              </a:spcBef>
              <a:spcAft>
                <a:spcPts val="0"/>
              </a:spcAft>
              <a:buClr>
                <a:srgbClr val="A50021"/>
              </a:buClr>
              <a:buSzPts val="2000"/>
              <a:buFont typeface="Arial"/>
              <a:buNone/>
            </a:pPr>
            <a:r>
              <a:rPr b="1" i="0" lang="en-US" sz="2000" u="none">
                <a:solidFill>
                  <a:srgbClr val="A50021"/>
                </a:solidFill>
                <a:latin typeface="Arial"/>
                <a:ea typeface="Arial"/>
                <a:cs typeface="Arial"/>
                <a:sym typeface="Arial"/>
              </a:rPr>
              <a:t>НЖМД</a:t>
            </a:r>
            <a:r>
              <a:rPr b="0" i="0" lang="en-US" sz="2000" u="none">
                <a:solidFill>
                  <a:schemeClr val="dk1"/>
                </a:solidFill>
                <a:latin typeface="Arial"/>
                <a:ea typeface="Arial"/>
                <a:cs typeface="Arial"/>
                <a:sym typeface="Arial"/>
              </a:rPr>
              <a:t> изготовлены из сплавов алюминия или из керамики и покрыты ферролаком, вместе с блоком магнитных головок помещены в герметически закрытый корпус. </a:t>
            </a:r>
            <a:r>
              <a:rPr b="1" i="0" lang="en-US" sz="2000" u="none">
                <a:solidFill>
                  <a:schemeClr val="dk1"/>
                </a:solidFill>
                <a:latin typeface="Arial"/>
                <a:ea typeface="Arial"/>
                <a:cs typeface="Arial"/>
                <a:sym typeface="Arial"/>
              </a:rPr>
              <a:t>Емкость</a:t>
            </a:r>
            <a:r>
              <a:rPr b="0" i="0" lang="en-US" sz="2000" u="none">
                <a:solidFill>
                  <a:schemeClr val="dk1"/>
                </a:solidFill>
                <a:latin typeface="Arial"/>
                <a:ea typeface="Arial"/>
                <a:cs typeface="Arial"/>
                <a:sym typeface="Arial"/>
              </a:rPr>
              <a:t> накопителей за счет чрезвычайно плотной записи достигает нескольких гигабайт, быстродействие также выше, чем у съемных дисков (за счет увеличения скорости вращения, т.к. диск жестко закреплен на оси вращения). Первая модель появилась на фирме IBM в 1973 г. </a:t>
            </a:r>
            <a:endParaRPr b="0" i="0" sz="2000" u="none">
              <a:solidFill>
                <a:schemeClr val="dk1"/>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Каждый ЖМД проходит процедуру</a:t>
            </a:r>
            <a:r>
              <a:rPr b="1" i="0" lang="en-US" sz="2000" u="none">
                <a:solidFill>
                  <a:schemeClr val="dk1"/>
                </a:solidFill>
                <a:latin typeface="Arial"/>
                <a:ea typeface="Arial"/>
                <a:cs typeface="Arial"/>
                <a:sym typeface="Arial"/>
              </a:rPr>
              <a:t>  низкоуровневого форматирования</a:t>
            </a:r>
            <a:r>
              <a:rPr b="0" i="0" lang="en-US" sz="2000" u="none">
                <a:solidFill>
                  <a:schemeClr val="dk1"/>
                </a:solidFill>
                <a:latin typeface="Arial"/>
                <a:ea typeface="Arial"/>
                <a:cs typeface="Arial"/>
                <a:sym typeface="Arial"/>
              </a:rPr>
              <a:t> — на носитель записывается служебная информация, которая определяет разметку цилиндров диска на сектора и нумерует их, маркируются дефектные сектора для исключения их из процесса эксплуатации диска. В ПК имеется один или два накопителя. Один ЖД можно разбить при помощи специальной программы на несколько логических дисков и работать с ними как с разными ЖД.</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1" name="Shape 341"/>
        <p:cNvGrpSpPr/>
        <p:nvPr/>
      </p:nvGrpSpPr>
      <p:grpSpPr>
        <a:xfrm>
          <a:off x="0" y="0"/>
          <a:ext cx="0" cy="0"/>
          <a:chOff x="0" y="0"/>
          <a:chExt cx="0" cy="0"/>
        </a:xfrm>
      </p:grpSpPr>
      <p:sp>
        <p:nvSpPr>
          <p:cNvPr id="342" name="Google Shape;342;p3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43" name="Google Shape;343;p37"/>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44" name="Google Shape;344;p37"/>
          <p:cNvSpPr txBox="1"/>
          <p:nvPr>
            <p:ph type="title"/>
          </p:nvPr>
        </p:nvSpPr>
        <p:spPr>
          <a:xfrm>
            <a:off x="457200" y="457200"/>
            <a:ext cx="8229600" cy="59531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Внешняя память</a:t>
            </a:r>
            <a:endParaRPr/>
          </a:p>
        </p:txBody>
      </p:sp>
      <p:sp>
        <p:nvSpPr>
          <p:cNvPr id="345" name="Google Shape;345;p37"/>
          <p:cNvSpPr txBox="1"/>
          <p:nvPr>
            <p:ph idx="1" type="body"/>
          </p:nvPr>
        </p:nvSpPr>
        <p:spPr>
          <a:xfrm>
            <a:off x="250825" y="1125537"/>
            <a:ext cx="8362950" cy="367188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650"/>
              <a:buNone/>
            </a:pPr>
            <a:r>
              <a:rPr b="1" i="0" lang="en-US" sz="2200" u="none">
                <a:solidFill>
                  <a:srgbClr val="A50021"/>
                </a:solidFill>
                <a:latin typeface="Arial"/>
                <a:ea typeface="Arial"/>
                <a:cs typeface="Arial"/>
                <a:sym typeface="Arial"/>
              </a:rPr>
              <a:t>Накопители на магнитной ленте</a:t>
            </a:r>
            <a:r>
              <a:rPr b="0" i="0" lang="en-US" sz="2200" u="none">
                <a:solidFill>
                  <a:schemeClr val="dk1"/>
                </a:solidFill>
                <a:latin typeface="Arial"/>
                <a:ea typeface="Arial"/>
                <a:cs typeface="Arial"/>
                <a:sym typeface="Arial"/>
              </a:rPr>
              <a:t> исторически появились раньше, чем накопители на магнитном диске. Ленточные накопители называются </a:t>
            </a:r>
            <a:r>
              <a:rPr b="1" i="0" lang="en-US" sz="2200" u="none">
                <a:solidFill>
                  <a:srgbClr val="A50021"/>
                </a:solidFill>
                <a:latin typeface="Arial"/>
                <a:ea typeface="Arial"/>
                <a:cs typeface="Arial"/>
                <a:sym typeface="Arial"/>
              </a:rPr>
              <a:t>стримерами</a:t>
            </a:r>
            <a:r>
              <a:rPr b="0" i="0" lang="en-US" sz="2200" u="none">
                <a:solidFill>
                  <a:schemeClr val="dk1"/>
                </a:solidFill>
                <a:latin typeface="Arial"/>
                <a:ea typeface="Arial"/>
                <a:cs typeface="Arial"/>
                <a:sym typeface="Arial"/>
              </a:rPr>
              <a:t>, они предназначены для создания резервных копий программ и документов, представляющих ценность. </a:t>
            </a:r>
            <a:endParaRPr b="0" i="0" sz="2200" u="none">
              <a:solidFill>
                <a:schemeClr val="dk1"/>
              </a:solidFill>
              <a:latin typeface="Arial"/>
              <a:ea typeface="Arial"/>
              <a:cs typeface="Arial"/>
              <a:sym typeface="Arial"/>
            </a:endParaRPr>
          </a:p>
          <a:p>
            <a:pPr indent="-342900" lvl="0" marL="342900" rtl="0" algn="l">
              <a:lnSpc>
                <a:spcPct val="80000"/>
              </a:lnSpc>
              <a:spcBef>
                <a:spcPts val="440"/>
              </a:spcBef>
              <a:spcAft>
                <a:spcPts val="0"/>
              </a:spcAft>
              <a:buSzPts val="1650"/>
              <a:buNone/>
            </a:pPr>
            <a:r>
              <a:rPr b="1" i="0" lang="en-US" sz="2200" u="none">
                <a:solidFill>
                  <a:srgbClr val="A50021"/>
                </a:solidFill>
                <a:latin typeface="Arial"/>
                <a:ea typeface="Arial"/>
                <a:cs typeface="Arial"/>
                <a:sym typeface="Arial"/>
              </a:rPr>
              <a:t>Накопители на гибких магнитных дисках</a:t>
            </a:r>
            <a:r>
              <a:rPr b="0" i="0" lang="en-US" sz="2200" u="none">
                <a:solidFill>
                  <a:schemeClr val="dk1"/>
                </a:solidFill>
                <a:latin typeface="Arial"/>
                <a:ea typeface="Arial"/>
                <a:cs typeface="Arial"/>
                <a:sym typeface="Arial"/>
              </a:rPr>
              <a:t> (НГМД, флоппи-диски, дискеты). В настоящее время практически не используются</a:t>
            </a:r>
            <a:endParaRPr/>
          </a:p>
          <a:p>
            <a:pPr indent="-342900" lvl="0" marL="342900" rtl="0" algn="l">
              <a:lnSpc>
                <a:spcPct val="80000"/>
              </a:lnSpc>
              <a:spcBef>
                <a:spcPts val="440"/>
              </a:spcBef>
              <a:spcAft>
                <a:spcPts val="0"/>
              </a:spcAft>
              <a:buSzPts val="1650"/>
              <a:buNone/>
            </a:pPr>
            <a:r>
              <a:rPr b="1" i="0" lang="en-US" sz="2200" u="none">
                <a:solidFill>
                  <a:srgbClr val="A50021"/>
                </a:solidFill>
                <a:latin typeface="Arial"/>
                <a:ea typeface="Arial"/>
                <a:cs typeface="Arial"/>
                <a:sym typeface="Arial"/>
              </a:rPr>
              <a:t>Накопители на оптических дисках</a:t>
            </a:r>
            <a:r>
              <a:rPr b="0" i="0" lang="en-US" sz="2200" u="none">
                <a:solidFill>
                  <a:schemeClr val="dk1"/>
                </a:solidFill>
                <a:latin typeface="Arial"/>
                <a:ea typeface="Arial"/>
                <a:cs typeface="Arial"/>
                <a:sym typeface="Arial"/>
              </a:rPr>
              <a:t>: CD-R, CD-RW и DVD.</a:t>
            </a:r>
            <a:endParaRPr/>
          </a:p>
          <a:p>
            <a:pPr indent="-342900" lvl="0" marL="342900" rtl="0" algn="l">
              <a:lnSpc>
                <a:spcPct val="80000"/>
              </a:lnSpc>
              <a:spcBef>
                <a:spcPts val="440"/>
              </a:spcBef>
              <a:spcAft>
                <a:spcPts val="0"/>
              </a:spcAft>
              <a:buSzPts val="1650"/>
              <a:buNone/>
            </a:pPr>
            <a:r>
              <a:rPr b="1" i="0" lang="en-US" sz="2200" u="none">
                <a:solidFill>
                  <a:srgbClr val="A50021"/>
                </a:solidFill>
                <a:latin typeface="Arial"/>
                <a:ea typeface="Arial"/>
                <a:cs typeface="Arial"/>
                <a:sym typeface="Arial"/>
              </a:rPr>
              <a:t>Flash-память</a:t>
            </a:r>
            <a:r>
              <a:rPr b="0" i="0" lang="en-US" sz="2200" u="none">
                <a:solidFill>
                  <a:schemeClr val="lt2"/>
                </a:solidFill>
                <a:latin typeface="Arial"/>
                <a:ea typeface="Arial"/>
                <a:cs typeface="Arial"/>
                <a:sym typeface="Arial"/>
              </a:rPr>
              <a:t> -</a:t>
            </a:r>
            <a:r>
              <a:rPr b="0" i="0" lang="en-US" sz="2200" u="none">
                <a:solidFill>
                  <a:schemeClr val="dk1"/>
                </a:solidFill>
                <a:latin typeface="Arial"/>
                <a:ea typeface="Arial"/>
                <a:cs typeface="Arial"/>
                <a:sym typeface="Arial"/>
              </a:rPr>
              <a:t> перепрограммируемое запоминающее устройство с электрическим занесением и стиранием информации.</a:t>
            </a:r>
            <a:endParaRPr/>
          </a:p>
          <a:p>
            <a:pPr indent="-238125" lvl="0" marL="342900" rtl="0" algn="l">
              <a:spcBef>
                <a:spcPts val="440"/>
              </a:spcBef>
              <a:spcAft>
                <a:spcPts val="0"/>
              </a:spcAft>
              <a:buSzPts val="1650"/>
              <a:buNone/>
            </a:pPr>
            <a:r>
              <a:t/>
            </a:r>
            <a:endParaRPr b="0" i="0" sz="2200" u="none">
              <a:solidFill>
                <a:schemeClr val="dk1"/>
              </a:solidFill>
              <a:latin typeface="Arial"/>
              <a:ea typeface="Arial"/>
              <a:cs typeface="Arial"/>
              <a:sym typeface="Arial"/>
            </a:endParaRPr>
          </a:p>
        </p:txBody>
      </p:sp>
      <p:pic>
        <p:nvPicPr>
          <p:cNvPr descr="180px-DSCN0411" id="346" name="Google Shape;346;p37"/>
          <p:cNvPicPr preferRelativeResize="0"/>
          <p:nvPr/>
        </p:nvPicPr>
        <p:blipFill rotWithShape="1">
          <a:blip r:embed="rId3">
            <a:alphaModFix/>
          </a:blip>
          <a:srcRect b="0" l="0" r="0" t="0"/>
          <a:stretch/>
        </p:blipFill>
        <p:spPr>
          <a:xfrm>
            <a:off x="6227762" y="4724400"/>
            <a:ext cx="2286000" cy="1714500"/>
          </a:xfrm>
          <a:prstGeom prst="rect">
            <a:avLst/>
          </a:prstGeom>
          <a:noFill/>
          <a:ln>
            <a:noFill/>
          </a:ln>
        </p:spPr>
      </p:pic>
      <p:pic>
        <p:nvPicPr>
          <p:cNvPr id="347" name="Google Shape;347;p37"/>
          <p:cNvPicPr preferRelativeResize="0"/>
          <p:nvPr/>
        </p:nvPicPr>
        <p:blipFill rotWithShape="1">
          <a:blip r:embed="rId4">
            <a:alphaModFix/>
          </a:blip>
          <a:srcRect b="0" l="0" r="0" t="0"/>
          <a:stretch/>
        </p:blipFill>
        <p:spPr>
          <a:xfrm>
            <a:off x="323850" y="5013325"/>
            <a:ext cx="1981200" cy="1428750"/>
          </a:xfrm>
          <a:prstGeom prst="rect">
            <a:avLst/>
          </a:prstGeom>
          <a:noFill/>
          <a:ln>
            <a:noFill/>
          </a:ln>
        </p:spPr>
      </p:pic>
      <p:pic>
        <p:nvPicPr>
          <p:cNvPr id="348" name="Google Shape;348;p37"/>
          <p:cNvPicPr preferRelativeResize="0"/>
          <p:nvPr/>
        </p:nvPicPr>
        <p:blipFill rotWithShape="1">
          <a:blip r:embed="rId5">
            <a:alphaModFix/>
          </a:blip>
          <a:srcRect b="0" l="0" r="0" t="0"/>
          <a:stretch/>
        </p:blipFill>
        <p:spPr>
          <a:xfrm>
            <a:off x="2843212" y="5013325"/>
            <a:ext cx="1285875" cy="1428750"/>
          </a:xfrm>
          <a:prstGeom prst="rect">
            <a:avLst/>
          </a:prstGeom>
          <a:noFill/>
          <a:ln>
            <a:noFill/>
          </a:ln>
        </p:spPr>
      </p:pic>
      <p:pic>
        <p:nvPicPr>
          <p:cNvPr id="349" name="Google Shape;349;p37"/>
          <p:cNvPicPr preferRelativeResize="0"/>
          <p:nvPr/>
        </p:nvPicPr>
        <p:blipFill rotWithShape="1">
          <a:blip r:embed="rId6">
            <a:alphaModFix/>
          </a:blip>
          <a:srcRect b="0" l="0" r="0" t="0"/>
          <a:stretch/>
        </p:blipFill>
        <p:spPr>
          <a:xfrm>
            <a:off x="4284662" y="5084762"/>
            <a:ext cx="1625600" cy="1212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xEl>
                                              <p:pRg end="0" st="0"/>
                                            </p:txEl>
                                          </p:spTgt>
                                        </p:tgtEl>
                                        <p:attrNameLst>
                                          <p:attrName>style.visibility</p:attrName>
                                        </p:attrNameLst>
                                      </p:cBhvr>
                                      <p:to>
                                        <p:strVal val="visible"/>
                                      </p:to>
                                    </p:set>
                                    <p:animEffect filter="fade" transition="in">
                                      <p:cBhvr>
                                        <p:cTn dur="500"/>
                                        <p:tgtEl>
                                          <p:spTgt spid="3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xEl>
                                              <p:pRg end="1" st="1"/>
                                            </p:txEl>
                                          </p:spTgt>
                                        </p:tgtEl>
                                        <p:attrNameLst>
                                          <p:attrName>style.visibility</p:attrName>
                                        </p:attrNameLst>
                                      </p:cBhvr>
                                      <p:to>
                                        <p:strVal val="visible"/>
                                      </p:to>
                                    </p:set>
                                    <p:animEffect filter="fade" transition="in">
                                      <p:cBhvr>
                                        <p:cTn dur="500"/>
                                        <p:tgtEl>
                                          <p:spTgt spid="34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xEl>
                                              <p:pRg end="2" st="2"/>
                                            </p:txEl>
                                          </p:spTgt>
                                        </p:tgtEl>
                                        <p:attrNameLst>
                                          <p:attrName>style.visibility</p:attrName>
                                        </p:attrNameLst>
                                      </p:cBhvr>
                                      <p:to>
                                        <p:strVal val="visible"/>
                                      </p:to>
                                    </p:set>
                                    <p:animEffect filter="fade" transition="in">
                                      <p:cBhvr>
                                        <p:cTn dur="500"/>
                                        <p:tgtEl>
                                          <p:spTgt spid="34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xEl>
                                              <p:pRg end="3" st="3"/>
                                            </p:txEl>
                                          </p:spTgt>
                                        </p:tgtEl>
                                        <p:attrNameLst>
                                          <p:attrName>style.visibility</p:attrName>
                                        </p:attrNameLst>
                                      </p:cBhvr>
                                      <p:to>
                                        <p:strVal val="visible"/>
                                      </p:to>
                                    </p:set>
                                    <p:animEffect filter="fade" transition="in">
                                      <p:cBhvr>
                                        <p:cTn dur="500"/>
                                        <p:tgtEl>
                                          <p:spTgt spid="34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xEl>
                                              <p:pRg end="4" st="4"/>
                                            </p:txEl>
                                          </p:spTgt>
                                        </p:tgtEl>
                                        <p:attrNameLst>
                                          <p:attrName>style.visibility</p:attrName>
                                        </p:attrNameLst>
                                      </p:cBhvr>
                                      <p:to>
                                        <p:strVal val="visible"/>
                                      </p:to>
                                    </p:set>
                                    <p:animEffect filter="fade" transition="in">
                                      <p:cBhvr>
                                        <p:cTn dur="500"/>
                                        <p:tgtEl>
                                          <p:spTgt spid="34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7"/>
                                        </p:tgtEl>
                                        <p:attrNameLst>
                                          <p:attrName>style.visibility</p:attrName>
                                        </p:attrNameLst>
                                      </p:cBhvr>
                                      <p:to>
                                        <p:strVal val="visible"/>
                                      </p:to>
                                    </p:set>
                                    <p:anim calcmode="lin" valueType="num">
                                      <p:cBhvr additive="base">
                                        <p:cTn dur="500"/>
                                        <p:tgtEl>
                                          <p:spTgt spid="34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500"/>
                                        <p:tgtEl>
                                          <p:spTgt spid="34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500"/>
                                        <p:tgtEl>
                                          <p:spTgt spid="34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500"/>
                                        <p:tgtEl>
                                          <p:spTgt spid="3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3" name="Shape 353"/>
        <p:cNvGrpSpPr/>
        <p:nvPr/>
      </p:nvGrpSpPr>
      <p:grpSpPr>
        <a:xfrm>
          <a:off x="0" y="0"/>
          <a:ext cx="0" cy="0"/>
          <a:chOff x="0" y="0"/>
          <a:chExt cx="0" cy="0"/>
        </a:xfrm>
      </p:grpSpPr>
      <p:sp>
        <p:nvSpPr>
          <p:cNvPr id="354" name="Google Shape;354;p3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55" name="Google Shape;355;p38"/>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pic>
        <p:nvPicPr>
          <p:cNvPr descr="Карты памяти Compact Flash" id="356" name="Google Shape;356;p38"/>
          <p:cNvPicPr preferRelativeResize="0"/>
          <p:nvPr/>
        </p:nvPicPr>
        <p:blipFill rotWithShape="1">
          <a:blip r:embed="rId3">
            <a:alphaModFix/>
          </a:blip>
          <a:srcRect b="0" l="0" r="0" t="0"/>
          <a:stretch/>
        </p:blipFill>
        <p:spPr>
          <a:xfrm>
            <a:off x="7235825" y="620712"/>
            <a:ext cx="742950" cy="571500"/>
          </a:xfrm>
          <a:prstGeom prst="rect">
            <a:avLst/>
          </a:prstGeom>
          <a:noFill/>
          <a:ln>
            <a:noFill/>
          </a:ln>
        </p:spPr>
      </p:pic>
      <p:sp>
        <p:nvSpPr>
          <p:cNvPr id="357" name="Google Shape;357;p38"/>
          <p:cNvSpPr txBox="1"/>
          <p:nvPr>
            <p:ph type="title"/>
          </p:nvPr>
        </p:nvSpPr>
        <p:spPr>
          <a:xfrm>
            <a:off x="755650" y="476250"/>
            <a:ext cx="3744912" cy="5048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Flash-память</a:t>
            </a:r>
            <a:endParaRPr/>
          </a:p>
        </p:txBody>
      </p:sp>
      <p:sp>
        <p:nvSpPr>
          <p:cNvPr id="358" name="Google Shape;358;p38"/>
          <p:cNvSpPr txBox="1"/>
          <p:nvPr>
            <p:ph idx="1" type="body"/>
          </p:nvPr>
        </p:nvSpPr>
        <p:spPr>
          <a:xfrm>
            <a:off x="468312" y="1125537"/>
            <a:ext cx="8280400" cy="518318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350"/>
              <a:buNone/>
            </a:pPr>
            <a:r>
              <a:rPr b="0" i="0" lang="en-US" sz="1800" u="none">
                <a:solidFill>
                  <a:schemeClr val="dk1"/>
                </a:solidFill>
                <a:latin typeface="Arial"/>
                <a:ea typeface="Arial"/>
                <a:cs typeface="Arial"/>
                <a:sym typeface="Arial"/>
              </a:rPr>
              <a:t>Главные </a:t>
            </a:r>
            <a:r>
              <a:rPr b="0" i="1" lang="en-US" sz="1800" u="none">
                <a:solidFill>
                  <a:schemeClr val="dk1"/>
                </a:solidFill>
                <a:latin typeface="Arial"/>
                <a:ea typeface="Arial"/>
                <a:cs typeface="Arial"/>
                <a:sym typeface="Arial"/>
              </a:rPr>
              <a:t>достоинства</a:t>
            </a:r>
            <a:r>
              <a:rPr b="0" i="0" lang="en-US" sz="1800" u="none">
                <a:solidFill>
                  <a:schemeClr val="dk1"/>
                </a:solidFill>
                <a:latin typeface="Arial"/>
                <a:ea typeface="Arial"/>
                <a:cs typeface="Arial"/>
                <a:sym typeface="Arial"/>
              </a:rPr>
              <a:t>:</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информация может храниться очень длительное время (десятки лет);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сравнительно небольшие размеры;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высокая надежность хранения данных, в том числе устойчивость к механическим нагрузкам; </a:t>
            </a:r>
            <a:endParaRPr/>
          </a:p>
          <a:p>
            <a:pPr indent="-342900" lvl="0" marL="342900" rtl="0" algn="l">
              <a:lnSpc>
                <a:spcPct val="80000"/>
              </a:lnSpc>
              <a:spcBef>
                <a:spcPts val="360"/>
              </a:spcBef>
              <a:spcAft>
                <a:spcPts val="0"/>
              </a:spcAft>
              <a:buClr>
                <a:schemeClr val="lt2"/>
              </a:buClr>
              <a:buSzPts val="1350"/>
              <a:buFont typeface="Noto Sans Symbols"/>
              <a:buChar char="■"/>
            </a:pPr>
            <a:r>
              <a:rPr b="0" i="0" lang="en-US" sz="1800" u="none">
                <a:solidFill>
                  <a:schemeClr val="dk1"/>
                </a:solidFill>
                <a:latin typeface="Arial"/>
                <a:ea typeface="Arial"/>
                <a:cs typeface="Arial"/>
                <a:sym typeface="Arial"/>
              </a:rPr>
              <a:t>не содержит движущихся деталей (как в жестких дисках).</a:t>
            </a:r>
            <a:endParaRPr/>
          </a:p>
          <a:p>
            <a:pPr indent="-257175" lvl="0" marL="342900" rtl="0" algn="l">
              <a:lnSpc>
                <a:spcPct val="80000"/>
              </a:lnSpc>
              <a:spcBef>
                <a:spcPts val="360"/>
              </a:spcBef>
              <a:spcAft>
                <a:spcPts val="0"/>
              </a:spcAft>
              <a:buClr>
                <a:schemeClr val="lt2"/>
              </a:buClr>
              <a:buSzPts val="1350"/>
              <a:buFont typeface="Noto Sans Symbols"/>
              <a:buNone/>
            </a:pPr>
            <a:r>
              <a:t/>
            </a:r>
            <a:endParaRPr b="0"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Эту память применяют для хранения BIOS, что позволяет производить обновление прямо на рабочей машине.</a:t>
            </a:r>
            <a:endParaRPr/>
          </a:p>
          <a:p>
            <a:pPr indent="-342900" lvl="0" marL="342900" rtl="0" algn="l">
              <a:lnSpc>
                <a:spcPct val="80000"/>
              </a:lnSpc>
              <a:spcBef>
                <a:spcPts val="360"/>
              </a:spcBef>
              <a:spcAft>
                <a:spcPts val="0"/>
              </a:spcAft>
              <a:buSzPts val="1350"/>
              <a:buNone/>
            </a:pPr>
            <a:r>
              <a:t/>
            </a:r>
            <a:endParaRPr b="0"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Распространение получили, так называемые, USB-Flash накопители, эмулирующие работу внешних винчестеров. Эти устройства подключается, обычно, к шине USB и состоит из собственно флэш-памяти, эмулятора контроллера дисковода и контроллера шины USB. При включении его в систему (допускается "горячее" подключение и отключение) устройство с точки зрения пользователя ведет себя как съемный жесткий диск (конечно, с меньшей скоростью)</a:t>
            </a:r>
            <a:endParaRPr/>
          </a:p>
          <a:p>
            <a:pPr indent="-257175" lvl="0" marL="342900" rtl="0" algn="l">
              <a:lnSpc>
                <a:spcPct val="80000"/>
              </a:lnSpc>
              <a:spcBef>
                <a:spcPts val="360"/>
              </a:spcBef>
              <a:spcAft>
                <a:spcPts val="0"/>
              </a:spcAft>
              <a:buClr>
                <a:schemeClr val="lt2"/>
              </a:buClr>
              <a:buSzPts val="1350"/>
              <a:buFont typeface="Noto Sans Symbols"/>
              <a:buNone/>
            </a:pPr>
            <a:r>
              <a:t/>
            </a:r>
            <a:endParaRPr b="0" i="0" sz="1800" u="none">
              <a:solidFill>
                <a:schemeClr val="dk1"/>
              </a:solidFill>
              <a:latin typeface="Arial"/>
              <a:ea typeface="Arial"/>
              <a:cs typeface="Arial"/>
              <a:sym typeface="Arial"/>
            </a:endParaRPr>
          </a:p>
          <a:p>
            <a:pPr indent="-342900" lvl="0" marL="342900" rtl="0" algn="l">
              <a:lnSpc>
                <a:spcPct val="80000"/>
              </a:lnSpc>
              <a:spcBef>
                <a:spcPts val="360"/>
              </a:spcBef>
              <a:spcAft>
                <a:spcPts val="0"/>
              </a:spcAft>
              <a:buSzPts val="1350"/>
              <a:buNone/>
            </a:pPr>
            <a:r>
              <a:rPr b="0" i="0" lang="en-US" sz="1800" u="none">
                <a:solidFill>
                  <a:schemeClr val="dk1"/>
                </a:solidFill>
                <a:latin typeface="Arial"/>
                <a:ea typeface="Arial"/>
                <a:cs typeface="Arial"/>
                <a:sym typeface="Arial"/>
              </a:rPr>
              <a:t>Устройства флеш-памяти потребляют большой ток при записи, тогда как при чтении затраты энергии малы.</a:t>
            </a:r>
            <a:endParaRPr b="0" i="0" sz="1800" u="none">
              <a:solidFill>
                <a:schemeClr val="dk1"/>
              </a:solidFill>
              <a:latin typeface="Arial"/>
              <a:ea typeface="Arial"/>
              <a:cs typeface="Arial"/>
              <a:sym typeface="Arial"/>
            </a:endParaRPr>
          </a:p>
          <a:p>
            <a:pPr indent="-257175" lvl="0" marL="342900" rtl="0" algn="l">
              <a:lnSpc>
                <a:spcPct val="80000"/>
              </a:lnSpc>
              <a:spcBef>
                <a:spcPts val="360"/>
              </a:spcBef>
              <a:spcAft>
                <a:spcPts val="0"/>
              </a:spcAft>
              <a:buClr>
                <a:schemeClr val="lt2"/>
              </a:buClr>
              <a:buSzPts val="1350"/>
              <a:buFont typeface="Noto Sans Symbols"/>
              <a:buNone/>
            </a:pPr>
            <a:r>
              <a:t/>
            </a:r>
            <a:endParaRPr b="0" i="0" sz="1800" u="none">
              <a:solidFill>
                <a:schemeClr val="dk1"/>
              </a:solidFill>
              <a:latin typeface="Arial"/>
              <a:ea typeface="Arial"/>
              <a:cs typeface="Arial"/>
              <a:sym typeface="Arial"/>
            </a:endParaRPr>
          </a:p>
          <a:p>
            <a:pPr indent="-257175" lvl="0" marL="342900" rtl="0" algn="l">
              <a:spcBef>
                <a:spcPts val="360"/>
              </a:spcBef>
              <a:spcAft>
                <a:spcPts val="0"/>
              </a:spcAft>
              <a:buSzPts val="1350"/>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0" st="0"/>
                                            </p:txEl>
                                          </p:spTgt>
                                        </p:tgtEl>
                                        <p:attrNameLst>
                                          <p:attrName>style.visibility</p:attrName>
                                        </p:attrNameLst>
                                      </p:cBhvr>
                                      <p:to>
                                        <p:strVal val="visible"/>
                                      </p:to>
                                    </p:set>
                                    <p:animEffect filter="fade" transition="in">
                                      <p:cBhvr>
                                        <p:cTn dur="500"/>
                                        <p:tgtEl>
                                          <p:spTgt spid="3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1" st="1"/>
                                            </p:txEl>
                                          </p:spTgt>
                                        </p:tgtEl>
                                        <p:attrNameLst>
                                          <p:attrName>style.visibility</p:attrName>
                                        </p:attrNameLst>
                                      </p:cBhvr>
                                      <p:to>
                                        <p:strVal val="visible"/>
                                      </p:to>
                                    </p:set>
                                    <p:animEffect filter="fade" transition="in">
                                      <p:cBhvr>
                                        <p:cTn dur="500"/>
                                        <p:tgtEl>
                                          <p:spTgt spid="3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2" st="2"/>
                                            </p:txEl>
                                          </p:spTgt>
                                        </p:tgtEl>
                                        <p:attrNameLst>
                                          <p:attrName>style.visibility</p:attrName>
                                        </p:attrNameLst>
                                      </p:cBhvr>
                                      <p:to>
                                        <p:strVal val="visible"/>
                                      </p:to>
                                    </p:set>
                                    <p:animEffect filter="fade" transition="in">
                                      <p:cBhvr>
                                        <p:cTn dur="500"/>
                                        <p:tgtEl>
                                          <p:spTgt spid="35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3" st="3"/>
                                            </p:txEl>
                                          </p:spTgt>
                                        </p:tgtEl>
                                        <p:attrNameLst>
                                          <p:attrName>style.visibility</p:attrName>
                                        </p:attrNameLst>
                                      </p:cBhvr>
                                      <p:to>
                                        <p:strVal val="visible"/>
                                      </p:to>
                                    </p:set>
                                    <p:animEffect filter="fade" transition="in">
                                      <p:cBhvr>
                                        <p:cTn dur="500"/>
                                        <p:tgtEl>
                                          <p:spTgt spid="35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4" st="4"/>
                                            </p:txEl>
                                          </p:spTgt>
                                        </p:tgtEl>
                                        <p:attrNameLst>
                                          <p:attrName>style.visibility</p:attrName>
                                        </p:attrNameLst>
                                      </p:cBhvr>
                                      <p:to>
                                        <p:strVal val="visible"/>
                                      </p:to>
                                    </p:set>
                                    <p:animEffect filter="fade" transition="in">
                                      <p:cBhvr>
                                        <p:cTn dur="500"/>
                                        <p:tgtEl>
                                          <p:spTgt spid="35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5" st="5"/>
                                            </p:txEl>
                                          </p:spTgt>
                                        </p:tgtEl>
                                        <p:attrNameLst>
                                          <p:attrName>style.visibility</p:attrName>
                                        </p:attrNameLst>
                                      </p:cBhvr>
                                      <p:to>
                                        <p:strVal val="visible"/>
                                      </p:to>
                                    </p:set>
                                    <p:animEffect filter="fade" transition="in">
                                      <p:cBhvr>
                                        <p:cTn dur="500"/>
                                        <p:tgtEl>
                                          <p:spTgt spid="35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6" st="6"/>
                                            </p:txEl>
                                          </p:spTgt>
                                        </p:tgtEl>
                                        <p:attrNameLst>
                                          <p:attrName>style.visibility</p:attrName>
                                        </p:attrNameLst>
                                      </p:cBhvr>
                                      <p:to>
                                        <p:strVal val="visible"/>
                                      </p:to>
                                    </p:set>
                                    <p:animEffect filter="fade" transition="in">
                                      <p:cBhvr>
                                        <p:cTn dur="500"/>
                                        <p:tgtEl>
                                          <p:spTgt spid="35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7" st="7"/>
                                            </p:txEl>
                                          </p:spTgt>
                                        </p:tgtEl>
                                        <p:attrNameLst>
                                          <p:attrName>style.visibility</p:attrName>
                                        </p:attrNameLst>
                                      </p:cBhvr>
                                      <p:to>
                                        <p:strVal val="visible"/>
                                      </p:to>
                                    </p:set>
                                    <p:animEffect filter="fade" transition="in">
                                      <p:cBhvr>
                                        <p:cTn dur="500"/>
                                        <p:tgtEl>
                                          <p:spTgt spid="35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8" st="8"/>
                                            </p:txEl>
                                          </p:spTgt>
                                        </p:tgtEl>
                                        <p:attrNameLst>
                                          <p:attrName>style.visibility</p:attrName>
                                        </p:attrNameLst>
                                      </p:cBhvr>
                                      <p:to>
                                        <p:strVal val="visible"/>
                                      </p:to>
                                    </p:set>
                                    <p:animEffect filter="fade" transition="in">
                                      <p:cBhvr>
                                        <p:cTn dur="500"/>
                                        <p:tgtEl>
                                          <p:spTgt spid="35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9" st="9"/>
                                            </p:txEl>
                                          </p:spTgt>
                                        </p:tgtEl>
                                        <p:attrNameLst>
                                          <p:attrName>style.visibility</p:attrName>
                                        </p:attrNameLst>
                                      </p:cBhvr>
                                      <p:to>
                                        <p:strVal val="visible"/>
                                      </p:to>
                                    </p:set>
                                    <p:animEffect filter="fade" transition="in">
                                      <p:cBhvr>
                                        <p:cTn dur="500"/>
                                        <p:tgtEl>
                                          <p:spTgt spid="358">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10" st="10"/>
                                            </p:txEl>
                                          </p:spTgt>
                                        </p:tgtEl>
                                        <p:attrNameLst>
                                          <p:attrName>style.visibility</p:attrName>
                                        </p:attrNameLst>
                                      </p:cBhvr>
                                      <p:to>
                                        <p:strVal val="visible"/>
                                      </p:to>
                                    </p:set>
                                    <p:animEffect filter="fade" transition="in">
                                      <p:cBhvr>
                                        <p:cTn dur="500"/>
                                        <p:tgtEl>
                                          <p:spTgt spid="358">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11" st="11"/>
                                            </p:txEl>
                                          </p:spTgt>
                                        </p:tgtEl>
                                        <p:attrNameLst>
                                          <p:attrName>style.visibility</p:attrName>
                                        </p:attrNameLst>
                                      </p:cBhvr>
                                      <p:to>
                                        <p:strVal val="visible"/>
                                      </p:to>
                                    </p:set>
                                    <p:animEffect filter="fade" transition="in">
                                      <p:cBhvr>
                                        <p:cTn dur="500"/>
                                        <p:tgtEl>
                                          <p:spTgt spid="358">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xEl>
                                              <p:pRg end="12" st="12"/>
                                            </p:txEl>
                                          </p:spTgt>
                                        </p:tgtEl>
                                        <p:attrNameLst>
                                          <p:attrName>style.visibility</p:attrName>
                                        </p:attrNameLst>
                                      </p:cBhvr>
                                      <p:to>
                                        <p:strVal val="visible"/>
                                      </p:to>
                                    </p:set>
                                    <p:animEffect filter="fade" transition="in">
                                      <p:cBhvr>
                                        <p:cTn dur="500"/>
                                        <p:tgtEl>
                                          <p:spTgt spid="358">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2" name="Shape 362"/>
        <p:cNvGrpSpPr/>
        <p:nvPr/>
      </p:nvGrpSpPr>
      <p:grpSpPr>
        <a:xfrm>
          <a:off x="0" y="0"/>
          <a:ext cx="0" cy="0"/>
          <a:chOff x="0" y="0"/>
          <a:chExt cx="0" cy="0"/>
        </a:xfrm>
      </p:grpSpPr>
      <p:sp>
        <p:nvSpPr>
          <p:cNvPr id="363" name="Google Shape;363;p3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64" name="Google Shape;364;p39"/>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365" name="Google Shape;365;p39"/>
          <p:cNvSpPr txBox="1"/>
          <p:nvPr/>
        </p:nvSpPr>
        <p:spPr>
          <a:xfrm>
            <a:off x="323850" y="1268412"/>
            <a:ext cx="8820150" cy="5256212"/>
          </a:xfrm>
          <a:prstGeom prst="rect">
            <a:avLst/>
          </a:prstGeom>
          <a:noFill/>
          <a:ln>
            <a:noFill/>
          </a:ln>
        </p:spPr>
        <p:txBody>
          <a:bodyPr anchorCtr="0" anchor="t" bIns="45700" lIns="91425" spcFirstLastPara="1" rIns="91425" wrap="square" tIns="45700">
            <a:noAutofit/>
          </a:bodyPr>
          <a:lstStyle/>
          <a:p>
            <a:pPr indent="-355600" lvl="0" marL="35560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Последовательный порт</a:t>
            </a:r>
            <a:r>
              <a:rPr b="1" i="0" lang="en-US" sz="1800" u="none">
                <a:solidFill>
                  <a:schemeClr val="dk1"/>
                </a:solidFill>
                <a:latin typeface="Arial"/>
                <a:ea typeface="Arial"/>
                <a:cs typeface="Arial"/>
                <a:sym typeface="Arial"/>
              </a:rPr>
              <a:t> </a:t>
            </a:r>
            <a:r>
              <a:rPr b="0" i="0" lang="en-US" sz="1800" u="none">
                <a:solidFill>
                  <a:schemeClr val="dk1"/>
                </a:solidFill>
                <a:latin typeface="Arial"/>
                <a:ea typeface="Arial"/>
                <a:cs typeface="Arial"/>
                <a:sym typeface="Arial"/>
              </a:rPr>
              <a:t>(</a:t>
            </a:r>
            <a:r>
              <a:rPr b="1" i="0" lang="en-US" sz="1800" u="none">
                <a:solidFill>
                  <a:schemeClr val="dk1"/>
                </a:solidFill>
                <a:latin typeface="Arial"/>
                <a:ea typeface="Arial"/>
                <a:cs typeface="Arial"/>
                <a:sym typeface="Arial"/>
              </a:rPr>
              <a:t>COM-порт, </a:t>
            </a:r>
            <a:r>
              <a:rPr b="0" i="0" lang="en-US" sz="1800" u="none">
                <a:solidFill>
                  <a:schemeClr val="dk1"/>
                </a:solidFill>
                <a:latin typeface="Arial"/>
                <a:ea typeface="Arial"/>
                <a:cs typeface="Arial"/>
                <a:sym typeface="Arial"/>
              </a:rPr>
              <a:t>Communication port) </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передает данные бит за битом</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не более четырех (чаще два)</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для специальных устройств (медицинские приборы, </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       приемники купюр и т.п. )</a:t>
            </a:r>
            <a:endParaRPr/>
          </a:p>
          <a:p>
            <a:pPr indent="-355600" lvl="0" marL="35560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Параллельный порт</a:t>
            </a:r>
            <a:r>
              <a:rPr b="0" i="0" lang="en-US" sz="1800" u="none">
                <a:solidFill>
                  <a:schemeClr val="dk1"/>
                </a:solidFill>
                <a:latin typeface="Arial"/>
                <a:ea typeface="Arial"/>
                <a:cs typeface="Arial"/>
                <a:sym typeface="Arial"/>
              </a:rPr>
              <a:t> (</a:t>
            </a:r>
            <a:r>
              <a:rPr b="1" i="0" lang="en-US" sz="1800" u="none">
                <a:solidFill>
                  <a:schemeClr val="dk1"/>
                </a:solidFill>
                <a:latin typeface="Arial"/>
                <a:ea typeface="Arial"/>
                <a:cs typeface="Arial"/>
                <a:sym typeface="Arial"/>
              </a:rPr>
              <a:t>LPT-порт</a:t>
            </a:r>
            <a:r>
              <a:rPr b="0" i="0" lang="en-US" sz="1800" u="none">
                <a:solidFill>
                  <a:schemeClr val="dk1"/>
                </a:solidFill>
                <a:latin typeface="Arial"/>
                <a:ea typeface="Arial"/>
                <a:cs typeface="Arial"/>
                <a:sym typeface="Arial"/>
              </a:rPr>
              <a:t> Line Printer Terminal</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передает информацию целыми байтами</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не более двух (чаще один)</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для принтера, сканера</a:t>
            </a:r>
            <a:endParaRPr/>
          </a:p>
          <a:p>
            <a:pPr indent="-355600" lvl="0" marL="35560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USB-порты</a:t>
            </a:r>
            <a:r>
              <a:rPr b="0" i="0" lang="en-US" sz="1800" u="none">
                <a:solidFill>
                  <a:schemeClr val="dk1"/>
                </a:solidFill>
                <a:latin typeface="Arial"/>
                <a:ea typeface="Arial"/>
                <a:cs typeface="Arial"/>
                <a:sym typeface="Arial"/>
              </a:rPr>
              <a:t> компьютера (Universal Serial Bus –универсальная</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последовательная шина) </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много</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для всевозможных устройств (с возможностью электропитания)</a:t>
            </a:r>
            <a:endParaRPr/>
          </a:p>
          <a:p>
            <a:pPr indent="-355600" lvl="0" marL="35560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PCMCIA</a:t>
            </a:r>
            <a:r>
              <a:rPr b="0" i="0" lang="en-US" sz="1800" u="none">
                <a:solidFill>
                  <a:schemeClr val="dk1"/>
                </a:solidFill>
                <a:latin typeface="Arial"/>
                <a:ea typeface="Arial"/>
                <a:cs typeface="Arial"/>
                <a:sym typeface="Arial"/>
              </a:rPr>
              <a:t> (Personal Computer Memory Card  International Association – карта </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памяти персонального компьютера всемирной ассоциации) </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применяется в ноутбуках для подключения внешних устройств,  </a:t>
            </a:r>
            <a:endParaRPr/>
          </a:p>
          <a:p>
            <a:pPr indent="-355600" lvl="0" marL="35560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расширяющих возможности компьютера </a:t>
            </a:r>
            <a:endParaRPr/>
          </a:p>
        </p:txBody>
      </p:sp>
      <p:sp>
        <p:nvSpPr>
          <p:cNvPr id="366" name="Google Shape;366;p39"/>
          <p:cNvSpPr txBox="1"/>
          <p:nvPr/>
        </p:nvSpPr>
        <p:spPr>
          <a:xfrm>
            <a:off x="395287" y="404812"/>
            <a:ext cx="8229600" cy="6381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Порты ввода-вывода </a:t>
            </a:r>
            <a:r>
              <a:rPr b="0" i="0" lang="en-US" sz="1800" u="none">
                <a:solidFill>
                  <a:schemeClr val="dk1"/>
                </a:solidFill>
                <a:latin typeface="Arial"/>
                <a:ea typeface="Arial"/>
                <a:cs typeface="Arial"/>
                <a:sym typeface="Arial"/>
              </a:rPr>
              <a:t>служат для обеспечения обмена информацией ПК с разнообразными медленными внешними устройствами</a:t>
            </a:r>
            <a:endParaRPr/>
          </a:p>
        </p:txBody>
      </p:sp>
      <p:pic>
        <p:nvPicPr>
          <p:cNvPr id="367" name="Google Shape;367;p39"/>
          <p:cNvPicPr preferRelativeResize="0"/>
          <p:nvPr/>
        </p:nvPicPr>
        <p:blipFill rotWithShape="1">
          <a:blip r:embed="rId3">
            <a:alphaModFix/>
          </a:blip>
          <a:srcRect b="0" l="0" r="0" t="0"/>
          <a:stretch/>
        </p:blipFill>
        <p:spPr>
          <a:xfrm>
            <a:off x="6804025" y="1125537"/>
            <a:ext cx="1876425" cy="1990725"/>
          </a:xfrm>
          <a:prstGeom prst="rect">
            <a:avLst/>
          </a:prstGeom>
          <a:noFill/>
          <a:ln>
            <a:noFill/>
          </a:ln>
        </p:spPr>
      </p:pic>
      <p:pic>
        <p:nvPicPr>
          <p:cNvPr id="368" name="Google Shape;368;p39"/>
          <p:cNvPicPr preferRelativeResize="0"/>
          <p:nvPr/>
        </p:nvPicPr>
        <p:blipFill rotWithShape="1">
          <a:blip r:embed="rId4">
            <a:alphaModFix/>
          </a:blip>
          <a:srcRect b="0" l="0" r="0" t="0"/>
          <a:stretch/>
        </p:blipFill>
        <p:spPr>
          <a:xfrm>
            <a:off x="7235825" y="3213100"/>
            <a:ext cx="1714500" cy="685800"/>
          </a:xfrm>
          <a:prstGeom prst="rect">
            <a:avLst/>
          </a:prstGeom>
          <a:noFill/>
          <a:ln>
            <a:noFill/>
          </a:ln>
        </p:spPr>
      </p:pic>
      <p:sp>
        <p:nvSpPr>
          <p:cNvPr id="369" name="Google Shape;369;p39"/>
          <p:cNvSpPr/>
          <p:nvPr/>
        </p:nvSpPr>
        <p:spPr>
          <a:xfrm>
            <a:off x="6732587" y="1052512"/>
            <a:ext cx="2016125" cy="11525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0" st="0"/>
                                            </p:txEl>
                                          </p:spTgt>
                                        </p:tgtEl>
                                        <p:attrNameLst>
                                          <p:attrName>style.visibility</p:attrName>
                                        </p:attrNameLst>
                                      </p:cBhvr>
                                      <p:to>
                                        <p:strVal val="visible"/>
                                      </p:to>
                                    </p:set>
                                    <p:animEffect filter="fade" transition="in">
                                      <p:cBhvr>
                                        <p:cTn dur="500"/>
                                        <p:tgtEl>
                                          <p:spTgt spid="3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 st="1"/>
                                            </p:txEl>
                                          </p:spTgt>
                                        </p:tgtEl>
                                        <p:attrNameLst>
                                          <p:attrName>style.visibility</p:attrName>
                                        </p:attrNameLst>
                                      </p:cBhvr>
                                      <p:to>
                                        <p:strVal val="visible"/>
                                      </p:to>
                                    </p:set>
                                    <p:animEffect filter="fade" transition="in">
                                      <p:cBhvr>
                                        <p:cTn dur="500"/>
                                        <p:tgtEl>
                                          <p:spTgt spid="3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2" st="2"/>
                                            </p:txEl>
                                          </p:spTgt>
                                        </p:tgtEl>
                                        <p:attrNameLst>
                                          <p:attrName>style.visibility</p:attrName>
                                        </p:attrNameLst>
                                      </p:cBhvr>
                                      <p:to>
                                        <p:strVal val="visible"/>
                                      </p:to>
                                    </p:set>
                                    <p:animEffect filter="fade" transition="in">
                                      <p:cBhvr>
                                        <p:cTn dur="500"/>
                                        <p:tgtEl>
                                          <p:spTgt spid="3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3" st="3"/>
                                            </p:txEl>
                                          </p:spTgt>
                                        </p:tgtEl>
                                        <p:attrNameLst>
                                          <p:attrName>style.visibility</p:attrName>
                                        </p:attrNameLst>
                                      </p:cBhvr>
                                      <p:to>
                                        <p:strVal val="visible"/>
                                      </p:to>
                                    </p:set>
                                    <p:animEffect filter="fade" transition="in">
                                      <p:cBhvr>
                                        <p:cTn dur="500"/>
                                        <p:tgtEl>
                                          <p:spTgt spid="36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4" st="4"/>
                                            </p:txEl>
                                          </p:spTgt>
                                        </p:tgtEl>
                                        <p:attrNameLst>
                                          <p:attrName>style.visibility</p:attrName>
                                        </p:attrNameLst>
                                      </p:cBhvr>
                                      <p:to>
                                        <p:strVal val="visible"/>
                                      </p:to>
                                    </p:set>
                                    <p:animEffect filter="fade" transition="in">
                                      <p:cBhvr>
                                        <p:cTn dur="500"/>
                                        <p:tgtEl>
                                          <p:spTgt spid="36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5" st="5"/>
                                            </p:txEl>
                                          </p:spTgt>
                                        </p:tgtEl>
                                        <p:attrNameLst>
                                          <p:attrName>style.visibility</p:attrName>
                                        </p:attrNameLst>
                                      </p:cBhvr>
                                      <p:to>
                                        <p:strVal val="visible"/>
                                      </p:to>
                                    </p:set>
                                    <p:animEffect filter="fade" transition="in">
                                      <p:cBhvr>
                                        <p:cTn dur="500"/>
                                        <p:tgtEl>
                                          <p:spTgt spid="36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6" st="6"/>
                                            </p:txEl>
                                          </p:spTgt>
                                        </p:tgtEl>
                                        <p:attrNameLst>
                                          <p:attrName>style.visibility</p:attrName>
                                        </p:attrNameLst>
                                      </p:cBhvr>
                                      <p:to>
                                        <p:strVal val="visible"/>
                                      </p:to>
                                    </p:set>
                                    <p:animEffect filter="fade" transition="in">
                                      <p:cBhvr>
                                        <p:cTn dur="500"/>
                                        <p:tgtEl>
                                          <p:spTgt spid="36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7" st="7"/>
                                            </p:txEl>
                                          </p:spTgt>
                                        </p:tgtEl>
                                        <p:attrNameLst>
                                          <p:attrName>style.visibility</p:attrName>
                                        </p:attrNameLst>
                                      </p:cBhvr>
                                      <p:to>
                                        <p:strVal val="visible"/>
                                      </p:to>
                                    </p:set>
                                    <p:animEffect filter="fade" transition="in">
                                      <p:cBhvr>
                                        <p:cTn dur="500"/>
                                        <p:tgtEl>
                                          <p:spTgt spid="36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8" st="8"/>
                                            </p:txEl>
                                          </p:spTgt>
                                        </p:tgtEl>
                                        <p:attrNameLst>
                                          <p:attrName>style.visibility</p:attrName>
                                        </p:attrNameLst>
                                      </p:cBhvr>
                                      <p:to>
                                        <p:strVal val="visible"/>
                                      </p:to>
                                    </p:set>
                                    <p:animEffect filter="fade" transition="in">
                                      <p:cBhvr>
                                        <p:cTn dur="500"/>
                                        <p:tgtEl>
                                          <p:spTgt spid="36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9" st="9"/>
                                            </p:txEl>
                                          </p:spTgt>
                                        </p:tgtEl>
                                        <p:attrNameLst>
                                          <p:attrName>style.visibility</p:attrName>
                                        </p:attrNameLst>
                                      </p:cBhvr>
                                      <p:to>
                                        <p:strVal val="visible"/>
                                      </p:to>
                                    </p:set>
                                    <p:animEffect filter="fade" transition="in">
                                      <p:cBhvr>
                                        <p:cTn dur="500"/>
                                        <p:tgtEl>
                                          <p:spTgt spid="365">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0" st="10"/>
                                            </p:txEl>
                                          </p:spTgt>
                                        </p:tgtEl>
                                        <p:attrNameLst>
                                          <p:attrName>style.visibility</p:attrName>
                                        </p:attrNameLst>
                                      </p:cBhvr>
                                      <p:to>
                                        <p:strVal val="visible"/>
                                      </p:to>
                                    </p:set>
                                    <p:animEffect filter="fade" transition="in">
                                      <p:cBhvr>
                                        <p:cTn dur="500"/>
                                        <p:tgtEl>
                                          <p:spTgt spid="365">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1" st="11"/>
                                            </p:txEl>
                                          </p:spTgt>
                                        </p:tgtEl>
                                        <p:attrNameLst>
                                          <p:attrName>style.visibility</p:attrName>
                                        </p:attrNameLst>
                                      </p:cBhvr>
                                      <p:to>
                                        <p:strVal val="visible"/>
                                      </p:to>
                                    </p:set>
                                    <p:animEffect filter="fade" transition="in">
                                      <p:cBhvr>
                                        <p:cTn dur="500"/>
                                        <p:tgtEl>
                                          <p:spTgt spid="365">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2" st="12"/>
                                            </p:txEl>
                                          </p:spTgt>
                                        </p:tgtEl>
                                        <p:attrNameLst>
                                          <p:attrName>style.visibility</p:attrName>
                                        </p:attrNameLst>
                                      </p:cBhvr>
                                      <p:to>
                                        <p:strVal val="visible"/>
                                      </p:to>
                                    </p:set>
                                    <p:animEffect filter="fade" transition="in">
                                      <p:cBhvr>
                                        <p:cTn dur="500"/>
                                        <p:tgtEl>
                                          <p:spTgt spid="365">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3" st="13"/>
                                            </p:txEl>
                                          </p:spTgt>
                                        </p:tgtEl>
                                        <p:attrNameLst>
                                          <p:attrName>style.visibility</p:attrName>
                                        </p:attrNameLst>
                                      </p:cBhvr>
                                      <p:to>
                                        <p:strVal val="visible"/>
                                      </p:to>
                                    </p:set>
                                    <p:animEffect filter="fade" transition="in">
                                      <p:cBhvr>
                                        <p:cTn dur="500"/>
                                        <p:tgtEl>
                                          <p:spTgt spid="365">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4" st="14"/>
                                            </p:txEl>
                                          </p:spTgt>
                                        </p:tgtEl>
                                        <p:attrNameLst>
                                          <p:attrName>style.visibility</p:attrName>
                                        </p:attrNameLst>
                                      </p:cBhvr>
                                      <p:to>
                                        <p:strVal val="visible"/>
                                      </p:to>
                                    </p:set>
                                    <p:animEffect filter="fade" transition="in">
                                      <p:cBhvr>
                                        <p:cTn dur="500"/>
                                        <p:tgtEl>
                                          <p:spTgt spid="365">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xEl>
                                              <p:pRg end="15" st="15"/>
                                            </p:txEl>
                                          </p:spTgt>
                                        </p:tgtEl>
                                        <p:attrNameLst>
                                          <p:attrName>style.visibility</p:attrName>
                                        </p:attrNameLst>
                                      </p:cBhvr>
                                      <p:to>
                                        <p:strVal val="visible"/>
                                      </p:to>
                                    </p:set>
                                    <p:animEffect filter="fade" transition="in">
                                      <p:cBhvr>
                                        <p:cTn dur="500"/>
                                        <p:tgtEl>
                                          <p:spTgt spid="365">
                                            <p:txEl>
                                              <p:pRg end="15" st="1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500"/>
                                        <p:tgtEl>
                                          <p:spTgt spid="36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500"/>
                                        <p:tgtEl>
                                          <p:spTgt spid="3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500"/>
                                        <p:tgtEl>
                                          <p:spTgt spid="36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69"/>
                                        </p:tgtEl>
                                      </p:cBhvr>
                                    </p:animEffect>
                                    <p:set>
                                      <p:cBhvr>
                                        <p:cTn dur="1" fill="hold">
                                          <p:stCondLst>
                                            <p:cond delay="500"/>
                                          </p:stCondLst>
                                        </p:cTn>
                                        <p:tgtEl>
                                          <p:spTgt spid="36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3" name="Shape 373"/>
        <p:cNvGrpSpPr/>
        <p:nvPr/>
      </p:nvGrpSpPr>
      <p:grpSpPr>
        <a:xfrm>
          <a:off x="0" y="0"/>
          <a:ext cx="0" cy="0"/>
          <a:chOff x="0" y="0"/>
          <a:chExt cx="0" cy="0"/>
        </a:xfrm>
      </p:grpSpPr>
      <p:sp>
        <p:nvSpPr>
          <p:cNvPr id="374" name="Google Shape;374;p4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375" name="Google Shape;375;p40"/>
          <p:cNvSpPr txBox="1"/>
          <p:nvPr>
            <p:ph idx="1" type="body"/>
          </p:nvPr>
        </p:nvSpPr>
        <p:spPr>
          <a:xfrm>
            <a:off x="395287" y="981075"/>
            <a:ext cx="8497887" cy="38163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Работой монитора руководит специальная плата, которую называют видеоадаптером (видеокартой). Вместе с монитором видеокарта создает видеоподсистему персонального компьютера.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Видеоадаптер имеет вид отдельной платы расширения, которую вставляют в определенный слот материнской платы видеоконтроллера, видеопроцессора и видеопамяти</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За время существования ПК изменилось несколько стандартов видеоадаптеров: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MDA (Monochrom Display Adapter) -монохромный,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CGA(Color Graphics Adapter) - 4 цвета,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EGA(Enchanced Graphics Adapter) -16 цветов,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VGA (Video Graphics Array) - 256 цветов, </a:t>
            </a:r>
            <a:endParaRPr/>
          </a:p>
          <a:p>
            <a:pPr indent="-342900" lvl="0" marL="342900" marR="0" rtl="0" algn="l">
              <a:lnSpc>
                <a:spcPct val="80000"/>
              </a:lnSpc>
              <a:spcBef>
                <a:spcPts val="400"/>
              </a:spcBef>
              <a:spcAft>
                <a:spcPts val="0"/>
              </a:spcAft>
              <a:buClr>
                <a:schemeClr val="lt2"/>
              </a:buClr>
              <a:buSzPts val="1500"/>
              <a:buFont typeface="Noto Sans Symbols"/>
              <a:buNone/>
            </a:pPr>
            <a:r>
              <a:rPr b="0" i="0" lang="en-US" sz="2000" u="none">
                <a:solidFill>
                  <a:schemeClr val="dk1"/>
                </a:solidFill>
                <a:latin typeface="Arial"/>
                <a:ea typeface="Arial"/>
                <a:cs typeface="Arial"/>
                <a:sym typeface="Arial"/>
              </a:rPr>
              <a:t>SVGA (Super VGA) - до 16,7 млн. (2</a:t>
            </a:r>
            <a:r>
              <a:rPr b="0" baseline="30000" i="0" lang="en-US" sz="2000" u="none">
                <a:solidFill>
                  <a:schemeClr val="dk1"/>
                </a:solidFill>
                <a:latin typeface="Arial"/>
                <a:ea typeface="Arial"/>
                <a:cs typeface="Arial"/>
                <a:sym typeface="Arial"/>
              </a:rPr>
              <a:t>24</a:t>
            </a:r>
            <a:r>
              <a:rPr b="0" i="0" lang="en-US" sz="2000" u="none">
                <a:solidFill>
                  <a:schemeClr val="dk1"/>
                </a:solidFill>
                <a:latin typeface="Arial"/>
                <a:ea typeface="Arial"/>
                <a:cs typeface="Arial"/>
                <a:sym typeface="Arial"/>
              </a:rPr>
              <a:t>) цветов</a:t>
            </a:r>
            <a:endParaRPr/>
          </a:p>
        </p:txBody>
      </p:sp>
      <p:sp>
        <p:nvSpPr>
          <p:cNvPr id="376" name="Google Shape;376;p40"/>
          <p:cNvSpPr txBox="1"/>
          <p:nvPr/>
        </p:nvSpPr>
        <p:spPr>
          <a:xfrm>
            <a:off x="179387" y="549275"/>
            <a:ext cx="8785225" cy="503237"/>
          </a:xfrm>
          <a:prstGeom prst="rect">
            <a:avLst/>
          </a:prstGeom>
          <a:noFill/>
          <a:ln>
            <a:noFill/>
          </a:ln>
        </p:spPr>
        <p:txBody>
          <a:bodyPr anchorCtr="0" anchor="ctr" bIns="45700" lIns="91425" spcFirstLastPara="1" rIns="91425" wrap="square" tIns="45700">
            <a:noAutofit/>
          </a:bodyPr>
          <a:lstStyle/>
          <a:p>
            <a:pPr indent="0" lvl="0" marL="0" marR="0" rtl="0" algn="l">
              <a:lnSpc>
                <a:spcPct val="5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Видеоадаптеры</a:t>
            </a:r>
            <a:r>
              <a:rPr b="0" i="0" lang="en-US" sz="4000" u="none">
                <a:solidFill>
                  <a:schemeClr val="lt2"/>
                </a:solidFill>
                <a:latin typeface="Arial"/>
                <a:ea typeface="Arial"/>
                <a:cs typeface="Arial"/>
                <a:sym typeface="Arial"/>
              </a:rPr>
              <a:t> </a:t>
            </a:r>
            <a:br>
              <a:rPr b="0" i="0" lang="en-US" sz="4000" u="none">
                <a:solidFill>
                  <a:schemeClr val="lt2"/>
                </a:solidFill>
                <a:latin typeface="Arial"/>
                <a:ea typeface="Arial"/>
                <a:cs typeface="Arial"/>
                <a:sym typeface="Arial"/>
              </a:rPr>
            </a:br>
            <a:endParaRPr/>
          </a:p>
        </p:txBody>
      </p:sp>
      <p:pic>
        <p:nvPicPr>
          <p:cNvPr id="377" name="Google Shape;377;p40"/>
          <p:cNvPicPr preferRelativeResize="0"/>
          <p:nvPr/>
        </p:nvPicPr>
        <p:blipFill rotWithShape="1">
          <a:blip r:embed="rId3">
            <a:alphaModFix/>
          </a:blip>
          <a:srcRect b="0" l="0" r="0" t="0"/>
          <a:stretch/>
        </p:blipFill>
        <p:spPr>
          <a:xfrm>
            <a:off x="611187" y="4852987"/>
            <a:ext cx="8208962" cy="1695450"/>
          </a:xfrm>
          <a:prstGeom prst="rect">
            <a:avLst/>
          </a:prstGeom>
          <a:noFill/>
          <a:ln>
            <a:noFill/>
          </a:ln>
        </p:spPr>
      </p:pic>
      <p:sp>
        <p:nvSpPr>
          <p:cNvPr id="378" name="Google Shape;378;p40"/>
          <p:cNvSpPr/>
          <p:nvPr/>
        </p:nvSpPr>
        <p:spPr>
          <a:xfrm>
            <a:off x="1979612" y="5013325"/>
            <a:ext cx="288925" cy="288925"/>
          </a:xfrm>
          <a:prstGeom prst="roundRect">
            <a:avLst>
              <a:gd fmla="val 16667" name="adj"/>
            </a:avLst>
          </a:prstGeom>
          <a:noFill/>
          <a:ln cap="flat" cmpd="sng" w="38100">
            <a:solidFill>
              <a:srgbClr val="A50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0" st="0"/>
                                            </p:txEl>
                                          </p:spTgt>
                                        </p:tgtEl>
                                        <p:attrNameLst>
                                          <p:attrName>style.visibility</p:attrName>
                                        </p:attrNameLst>
                                      </p:cBhvr>
                                      <p:to>
                                        <p:strVal val="visible"/>
                                      </p:to>
                                    </p:set>
                                    <p:animEffect filter="fade" transition="in">
                                      <p:cBhvr>
                                        <p:cTn dur="500"/>
                                        <p:tgtEl>
                                          <p:spTgt spid="3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1" st="1"/>
                                            </p:txEl>
                                          </p:spTgt>
                                        </p:tgtEl>
                                        <p:attrNameLst>
                                          <p:attrName>style.visibility</p:attrName>
                                        </p:attrNameLst>
                                      </p:cBhvr>
                                      <p:to>
                                        <p:strVal val="visible"/>
                                      </p:to>
                                    </p:set>
                                    <p:animEffect filter="fade" transition="in">
                                      <p:cBhvr>
                                        <p:cTn dur="500"/>
                                        <p:tgtEl>
                                          <p:spTgt spid="3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2" st="2"/>
                                            </p:txEl>
                                          </p:spTgt>
                                        </p:tgtEl>
                                        <p:attrNameLst>
                                          <p:attrName>style.visibility</p:attrName>
                                        </p:attrNameLst>
                                      </p:cBhvr>
                                      <p:to>
                                        <p:strVal val="visible"/>
                                      </p:to>
                                    </p:set>
                                    <p:animEffect filter="fade" transition="in">
                                      <p:cBhvr>
                                        <p:cTn dur="500"/>
                                        <p:tgtEl>
                                          <p:spTgt spid="3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3" st="3"/>
                                            </p:txEl>
                                          </p:spTgt>
                                        </p:tgtEl>
                                        <p:attrNameLst>
                                          <p:attrName>style.visibility</p:attrName>
                                        </p:attrNameLst>
                                      </p:cBhvr>
                                      <p:to>
                                        <p:strVal val="visible"/>
                                      </p:to>
                                    </p:set>
                                    <p:animEffect filter="fade" transition="in">
                                      <p:cBhvr>
                                        <p:cTn dur="500"/>
                                        <p:tgtEl>
                                          <p:spTgt spid="37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4" st="4"/>
                                            </p:txEl>
                                          </p:spTgt>
                                        </p:tgtEl>
                                        <p:attrNameLst>
                                          <p:attrName>style.visibility</p:attrName>
                                        </p:attrNameLst>
                                      </p:cBhvr>
                                      <p:to>
                                        <p:strVal val="visible"/>
                                      </p:to>
                                    </p:set>
                                    <p:animEffect filter="fade" transition="in">
                                      <p:cBhvr>
                                        <p:cTn dur="500"/>
                                        <p:tgtEl>
                                          <p:spTgt spid="37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5" st="5"/>
                                            </p:txEl>
                                          </p:spTgt>
                                        </p:tgtEl>
                                        <p:attrNameLst>
                                          <p:attrName>style.visibility</p:attrName>
                                        </p:attrNameLst>
                                      </p:cBhvr>
                                      <p:to>
                                        <p:strVal val="visible"/>
                                      </p:to>
                                    </p:set>
                                    <p:animEffect filter="fade" transition="in">
                                      <p:cBhvr>
                                        <p:cTn dur="500"/>
                                        <p:tgtEl>
                                          <p:spTgt spid="37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6" st="6"/>
                                            </p:txEl>
                                          </p:spTgt>
                                        </p:tgtEl>
                                        <p:attrNameLst>
                                          <p:attrName>style.visibility</p:attrName>
                                        </p:attrNameLst>
                                      </p:cBhvr>
                                      <p:to>
                                        <p:strVal val="visible"/>
                                      </p:to>
                                    </p:set>
                                    <p:animEffect filter="fade" transition="in">
                                      <p:cBhvr>
                                        <p:cTn dur="500"/>
                                        <p:tgtEl>
                                          <p:spTgt spid="37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xEl>
                                              <p:pRg end="7" st="7"/>
                                            </p:txEl>
                                          </p:spTgt>
                                        </p:tgtEl>
                                        <p:attrNameLst>
                                          <p:attrName>style.visibility</p:attrName>
                                        </p:attrNameLst>
                                      </p:cBhvr>
                                      <p:to>
                                        <p:strVal val="visible"/>
                                      </p:to>
                                    </p:set>
                                    <p:animEffect filter="fade" transition="in">
                                      <p:cBhvr>
                                        <p:cTn dur="500"/>
                                        <p:tgtEl>
                                          <p:spTgt spid="37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7"/>
                                        </p:tgtEl>
                                        <p:attrNameLst>
                                          <p:attrName>style.visibility</p:attrName>
                                        </p:attrNameLst>
                                      </p:cBhvr>
                                      <p:to>
                                        <p:strVal val="visible"/>
                                      </p:to>
                                    </p:set>
                                    <p:anim calcmode="lin" valueType="num">
                                      <p:cBhvr additive="base">
                                        <p:cTn dur="500"/>
                                        <p:tgtEl>
                                          <p:spTgt spid="37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5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2" name="Shape 382"/>
        <p:cNvGrpSpPr/>
        <p:nvPr/>
      </p:nvGrpSpPr>
      <p:grpSpPr>
        <a:xfrm>
          <a:off x="0" y="0"/>
          <a:ext cx="0" cy="0"/>
          <a:chOff x="0" y="0"/>
          <a:chExt cx="0" cy="0"/>
        </a:xfrm>
      </p:grpSpPr>
      <p:sp>
        <p:nvSpPr>
          <p:cNvPr id="383" name="Google Shape;383;p4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384" name="Google Shape;384;p41"/>
          <p:cNvSpPr txBox="1"/>
          <p:nvPr>
            <p:ph idx="1" type="body"/>
          </p:nvPr>
        </p:nvSpPr>
        <p:spPr>
          <a:xfrm>
            <a:off x="468312" y="1052512"/>
            <a:ext cx="8229600" cy="4968875"/>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200"/>
              <a:buNone/>
            </a:pPr>
            <a:r>
              <a:rPr b="1" i="0" lang="en-US" sz="1600" u="none">
                <a:solidFill>
                  <a:schemeClr val="dk1"/>
                </a:solidFill>
                <a:latin typeface="Arial"/>
                <a:ea typeface="Arial"/>
                <a:cs typeface="Arial"/>
                <a:sym typeface="Arial"/>
              </a:rPr>
              <a:t>Классификация мониторов</a:t>
            </a:r>
            <a:endParaRPr/>
          </a:p>
          <a:p>
            <a:pPr indent="-342900" lvl="0" marL="342900" rtl="0" algn="l">
              <a:lnSpc>
                <a:spcPct val="80000"/>
              </a:lnSpc>
              <a:spcBef>
                <a:spcPts val="320"/>
              </a:spcBef>
              <a:spcAft>
                <a:spcPts val="0"/>
              </a:spcAft>
              <a:buSzPts val="1200"/>
              <a:buNone/>
            </a:pPr>
            <a:r>
              <a:rPr b="1" i="0" lang="en-US" sz="1600" u="none">
                <a:solidFill>
                  <a:schemeClr val="dk1"/>
                </a:solidFill>
                <a:latin typeface="Arial"/>
                <a:ea typeface="Arial"/>
                <a:cs typeface="Arial"/>
                <a:sym typeface="Arial"/>
              </a:rPr>
              <a:t>По виду выводимой информации</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алфавитно-цифровые </a:t>
            </a:r>
            <a:endParaRPr/>
          </a:p>
          <a:p>
            <a:pPr indent="-285750" lvl="1" marL="742950" rtl="0" algn="l">
              <a:lnSpc>
                <a:spcPct val="80000"/>
              </a:lnSpc>
              <a:spcBef>
                <a:spcPts val="320"/>
              </a:spcBef>
              <a:spcAft>
                <a:spcPts val="0"/>
              </a:spcAft>
              <a:buSzPts val="1280"/>
              <a:buNone/>
            </a:pPr>
            <a:r>
              <a:rPr b="1" i="0" lang="en-US" sz="1600" u="none">
                <a:solidFill>
                  <a:schemeClr val="dk1"/>
                </a:solidFill>
                <a:latin typeface="Arial"/>
                <a:ea typeface="Arial"/>
                <a:cs typeface="Arial"/>
                <a:sym typeface="Arial"/>
              </a:rPr>
              <a:t>дисплеи, отображающие только алфавитно-цифровую </a:t>
            </a:r>
            <a:br>
              <a:rPr b="1" i="0" lang="en-US" sz="1600" u="none">
                <a:solidFill>
                  <a:schemeClr val="dk1"/>
                </a:solidFill>
                <a:latin typeface="Arial"/>
                <a:ea typeface="Arial"/>
                <a:cs typeface="Arial"/>
                <a:sym typeface="Arial"/>
              </a:rPr>
            </a:br>
            <a:r>
              <a:rPr b="1" i="0" lang="en-US" sz="1600" u="none">
                <a:solidFill>
                  <a:schemeClr val="dk1"/>
                </a:solidFill>
                <a:latin typeface="Arial"/>
                <a:ea typeface="Arial"/>
                <a:cs typeface="Arial"/>
                <a:sym typeface="Arial"/>
              </a:rPr>
              <a:t>информацию </a:t>
            </a:r>
            <a:endParaRPr/>
          </a:p>
          <a:p>
            <a:pPr indent="-285750" lvl="1" marL="742950" rtl="0" algn="l">
              <a:lnSpc>
                <a:spcPct val="80000"/>
              </a:lnSpc>
              <a:spcBef>
                <a:spcPts val="320"/>
              </a:spcBef>
              <a:spcAft>
                <a:spcPts val="0"/>
              </a:spcAft>
              <a:buSzPts val="1280"/>
              <a:buNone/>
            </a:pPr>
            <a:r>
              <a:rPr b="1" i="0" lang="en-US" sz="1600" u="none">
                <a:solidFill>
                  <a:schemeClr val="dk1"/>
                </a:solidFill>
                <a:latin typeface="Arial"/>
                <a:ea typeface="Arial"/>
                <a:cs typeface="Arial"/>
                <a:sym typeface="Arial"/>
              </a:rPr>
              <a:t>дисплеи, отображающие псевдографические символы </a:t>
            </a:r>
            <a:endParaRPr/>
          </a:p>
          <a:p>
            <a:pPr indent="-285750" lvl="1" marL="742950" rtl="0" algn="l">
              <a:lnSpc>
                <a:spcPct val="80000"/>
              </a:lnSpc>
              <a:spcBef>
                <a:spcPts val="320"/>
              </a:spcBef>
              <a:spcAft>
                <a:spcPts val="0"/>
              </a:spcAft>
              <a:buSzPts val="1280"/>
              <a:buNone/>
            </a:pPr>
            <a:r>
              <a:rPr b="1" i="0" lang="en-US" sz="1600" u="none">
                <a:solidFill>
                  <a:schemeClr val="dk1"/>
                </a:solidFill>
                <a:latin typeface="Arial"/>
                <a:ea typeface="Arial"/>
                <a:cs typeface="Arial"/>
                <a:sym typeface="Arial"/>
              </a:rPr>
              <a:t>интеллектуальные дисплеи, обладающие редакторскими </a:t>
            </a:r>
            <a:br>
              <a:rPr b="1" i="0" lang="en-US" sz="1600" u="none">
                <a:solidFill>
                  <a:schemeClr val="dk1"/>
                </a:solidFill>
                <a:latin typeface="Arial"/>
                <a:ea typeface="Arial"/>
                <a:cs typeface="Arial"/>
                <a:sym typeface="Arial"/>
              </a:rPr>
            </a:br>
            <a:r>
              <a:rPr b="1" i="0" lang="en-US" sz="1600" u="none">
                <a:solidFill>
                  <a:schemeClr val="dk1"/>
                </a:solidFill>
                <a:latin typeface="Arial"/>
                <a:ea typeface="Arial"/>
                <a:cs typeface="Arial"/>
                <a:sym typeface="Arial"/>
              </a:rPr>
              <a:t>возможностями и осуществляющие предварительную </a:t>
            </a:r>
            <a:br>
              <a:rPr b="1" i="0" lang="en-US" sz="1600" u="none">
                <a:solidFill>
                  <a:schemeClr val="dk1"/>
                </a:solidFill>
                <a:latin typeface="Arial"/>
                <a:ea typeface="Arial"/>
                <a:cs typeface="Arial"/>
                <a:sym typeface="Arial"/>
              </a:rPr>
            </a:br>
            <a:r>
              <a:rPr b="1" i="0" lang="en-US" sz="1600" u="none">
                <a:solidFill>
                  <a:schemeClr val="dk1"/>
                </a:solidFill>
                <a:latin typeface="Arial"/>
                <a:ea typeface="Arial"/>
                <a:cs typeface="Arial"/>
                <a:sym typeface="Arial"/>
              </a:rPr>
              <a:t>обработку данных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графические </a:t>
            </a:r>
            <a:endParaRPr/>
          </a:p>
          <a:p>
            <a:pPr indent="-285750" lvl="1" marL="742950" rtl="0" algn="l">
              <a:lnSpc>
                <a:spcPct val="80000"/>
              </a:lnSpc>
              <a:spcBef>
                <a:spcPts val="320"/>
              </a:spcBef>
              <a:spcAft>
                <a:spcPts val="0"/>
              </a:spcAft>
              <a:buSzPts val="1280"/>
              <a:buNone/>
            </a:pPr>
            <a:r>
              <a:rPr b="1" i="0" lang="en-US" sz="1600" u="none">
                <a:solidFill>
                  <a:schemeClr val="dk1"/>
                </a:solidFill>
                <a:latin typeface="Arial"/>
                <a:ea typeface="Arial"/>
                <a:cs typeface="Arial"/>
                <a:sym typeface="Arial"/>
              </a:rPr>
              <a:t>векторные </a:t>
            </a:r>
            <a:endParaRPr/>
          </a:p>
          <a:p>
            <a:pPr indent="-285750" lvl="1" marL="742950" rtl="0" algn="l">
              <a:lnSpc>
                <a:spcPct val="80000"/>
              </a:lnSpc>
              <a:spcBef>
                <a:spcPts val="320"/>
              </a:spcBef>
              <a:spcAft>
                <a:spcPts val="0"/>
              </a:spcAft>
              <a:buSzPts val="1280"/>
              <a:buNone/>
            </a:pPr>
            <a:r>
              <a:rPr b="1" i="0" lang="en-US" sz="1600" u="none">
                <a:solidFill>
                  <a:schemeClr val="dk1"/>
                </a:solidFill>
                <a:latin typeface="Arial"/>
                <a:ea typeface="Arial"/>
                <a:cs typeface="Arial"/>
                <a:sym typeface="Arial"/>
              </a:rPr>
              <a:t>растровые </a:t>
            </a:r>
            <a:endParaRPr/>
          </a:p>
          <a:p>
            <a:pPr indent="-342900" lvl="0" marL="342900" rtl="0" algn="l">
              <a:lnSpc>
                <a:spcPct val="80000"/>
              </a:lnSpc>
              <a:spcBef>
                <a:spcPts val="280"/>
              </a:spcBef>
              <a:spcAft>
                <a:spcPts val="0"/>
              </a:spcAft>
              <a:buSzPts val="1050"/>
              <a:buNone/>
            </a:pPr>
            <a:r>
              <a:rPr b="1" i="0" lang="en-US" sz="1400" u="none">
                <a:solidFill>
                  <a:schemeClr val="dk1"/>
                </a:solidFill>
                <a:latin typeface="Arial"/>
                <a:ea typeface="Arial"/>
                <a:cs typeface="Arial"/>
                <a:sym typeface="Arial"/>
              </a:rPr>
              <a:t>По строению</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ЭЛТ — на основе электронно-лучевой трубки (англ. cathode ray tube, CRT)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ЖК — жидкокристаллические мониторы (англ. liquid crystal display, LCD)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Плазменный — на основе плазменной панели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Проекционный — видеопроектор и экран, размещённые отдельно или объединённые в одном корпусе (как вариант — через зеркало или систему зеркал)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OLED-монитор — на технологии OLED (англ. organic light-emitting diode — органический светоизлучающий диод) </a:t>
            </a:r>
            <a:endParaRPr/>
          </a:p>
          <a:p>
            <a:pPr indent="-342900" lvl="0" marL="342900" rtl="0" algn="l">
              <a:lnSpc>
                <a:spcPct val="80000"/>
              </a:lnSpc>
              <a:spcBef>
                <a:spcPts val="320"/>
              </a:spcBef>
              <a:spcAft>
                <a:spcPts val="0"/>
              </a:spcAft>
              <a:buClr>
                <a:schemeClr val="lt2"/>
              </a:buClr>
              <a:buSzPts val="1200"/>
              <a:buFont typeface="Noto Sans Symbols"/>
              <a:buChar char="■"/>
            </a:pPr>
            <a:r>
              <a:rPr b="1" i="0" lang="en-US" sz="1600" u="none">
                <a:solidFill>
                  <a:schemeClr val="dk1"/>
                </a:solidFill>
                <a:latin typeface="Arial"/>
                <a:ea typeface="Arial"/>
                <a:cs typeface="Arial"/>
                <a:sym typeface="Arial"/>
              </a:rPr>
              <a:t>Виртуальный ретинальный монитор — технология устройств вывода, формирующая изображение непосредственно на сетчатке глаза. </a:t>
            </a:r>
            <a:endParaRPr/>
          </a:p>
          <a:p>
            <a:pPr indent="-266700" lvl="0" marL="342900" rtl="0" algn="l">
              <a:spcBef>
                <a:spcPts val="320"/>
              </a:spcBef>
              <a:spcAft>
                <a:spcPts val="0"/>
              </a:spcAft>
              <a:buSzPts val="1200"/>
              <a:buNone/>
            </a:pPr>
            <a:r>
              <a:t/>
            </a:r>
            <a:endParaRPr b="1" i="0" sz="1600" u="none">
              <a:solidFill>
                <a:schemeClr val="dk1"/>
              </a:solidFill>
              <a:latin typeface="Arial"/>
              <a:ea typeface="Arial"/>
              <a:cs typeface="Arial"/>
              <a:sym typeface="Arial"/>
            </a:endParaRPr>
          </a:p>
        </p:txBody>
      </p:sp>
      <p:sp>
        <p:nvSpPr>
          <p:cNvPr id="385" name="Google Shape;385;p41"/>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pic>
        <p:nvPicPr>
          <p:cNvPr id="386" name="Google Shape;386;p41"/>
          <p:cNvPicPr preferRelativeResize="0"/>
          <p:nvPr/>
        </p:nvPicPr>
        <p:blipFill rotWithShape="1">
          <a:blip r:embed="rId3">
            <a:alphaModFix/>
          </a:blip>
          <a:srcRect b="0" l="0" r="0" t="0"/>
          <a:stretch/>
        </p:blipFill>
        <p:spPr>
          <a:xfrm>
            <a:off x="7324725" y="1125537"/>
            <a:ext cx="1622425" cy="2016125"/>
          </a:xfrm>
          <a:prstGeom prst="rect">
            <a:avLst/>
          </a:prstGeom>
          <a:noFill/>
          <a:ln>
            <a:noFill/>
          </a:ln>
        </p:spPr>
      </p:pic>
      <p:sp>
        <p:nvSpPr>
          <p:cNvPr id="387" name="Google Shape;387;p41"/>
          <p:cNvSpPr txBox="1"/>
          <p:nvPr>
            <p:ph type="title"/>
          </p:nvPr>
        </p:nvSpPr>
        <p:spPr>
          <a:xfrm>
            <a:off x="358775" y="404812"/>
            <a:ext cx="8785225" cy="503237"/>
          </a:xfrm>
          <a:prstGeom prst="rect">
            <a:avLst/>
          </a:prstGeom>
          <a:noFill/>
          <a:ln>
            <a:noFill/>
          </a:ln>
        </p:spPr>
        <p:txBody>
          <a:bodyPr anchorCtr="0" anchor="ctr" bIns="45700" lIns="91425" spcFirstLastPara="1" rIns="91425" wrap="square" tIns="45700">
            <a:noAutofit/>
          </a:bodyPr>
          <a:lstStyle/>
          <a:p>
            <a:pPr indent="0" lvl="0" marL="0" rtl="0" algn="l">
              <a:lnSpc>
                <a:spcPct val="5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Видеомониторы </a:t>
            </a:r>
            <a:r>
              <a:rPr b="0" i="0" lang="en-US" sz="1800" u="none">
                <a:solidFill>
                  <a:schemeClr val="lt2"/>
                </a:solidFill>
                <a:latin typeface="Arial"/>
                <a:ea typeface="Arial"/>
                <a:cs typeface="Arial"/>
                <a:sym typeface="Arial"/>
              </a:rPr>
              <a:t>устройства визуального отображения информации</a:t>
            </a:r>
            <a:r>
              <a:rPr b="0" i="0" lang="en-US" sz="4000" u="none">
                <a:solidFill>
                  <a:schemeClr val="lt2"/>
                </a:solidFill>
                <a:latin typeface="Arial"/>
                <a:ea typeface="Arial"/>
                <a:cs typeface="Arial"/>
                <a:sym typeface="Arial"/>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0" st="0"/>
                                            </p:txEl>
                                          </p:spTgt>
                                        </p:tgtEl>
                                        <p:attrNameLst>
                                          <p:attrName>style.visibility</p:attrName>
                                        </p:attrNameLst>
                                      </p:cBhvr>
                                      <p:to>
                                        <p:strVal val="visible"/>
                                      </p:to>
                                    </p:set>
                                    <p:animEffect filter="fade" transition="in">
                                      <p:cBhvr>
                                        <p:cTn dur="500"/>
                                        <p:tgtEl>
                                          <p:spTgt spid="3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 st="1"/>
                                            </p:txEl>
                                          </p:spTgt>
                                        </p:tgtEl>
                                        <p:attrNameLst>
                                          <p:attrName>style.visibility</p:attrName>
                                        </p:attrNameLst>
                                      </p:cBhvr>
                                      <p:to>
                                        <p:strVal val="visible"/>
                                      </p:to>
                                    </p:set>
                                    <p:animEffect filter="fade" transition="in">
                                      <p:cBhvr>
                                        <p:cTn dur="500"/>
                                        <p:tgtEl>
                                          <p:spTgt spid="3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2" st="2"/>
                                            </p:txEl>
                                          </p:spTgt>
                                        </p:tgtEl>
                                        <p:attrNameLst>
                                          <p:attrName>style.visibility</p:attrName>
                                        </p:attrNameLst>
                                      </p:cBhvr>
                                      <p:to>
                                        <p:strVal val="visible"/>
                                      </p:to>
                                    </p:set>
                                    <p:animEffect filter="fade" transition="in">
                                      <p:cBhvr>
                                        <p:cTn dur="500"/>
                                        <p:tgtEl>
                                          <p:spTgt spid="3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3" st="3"/>
                                            </p:txEl>
                                          </p:spTgt>
                                        </p:tgtEl>
                                        <p:attrNameLst>
                                          <p:attrName>style.visibility</p:attrName>
                                        </p:attrNameLst>
                                      </p:cBhvr>
                                      <p:to>
                                        <p:strVal val="visible"/>
                                      </p:to>
                                    </p:set>
                                    <p:animEffect filter="fade" transition="in">
                                      <p:cBhvr>
                                        <p:cTn dur="500"/>
                                        <p:tgtEl>
                                          <p:spTgt spid="38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4" st="4"/>
                                            </p:txEl>
                                          </p:spTgt>
                                        </p:tgtEl>
                                        <p:attrNameLst>
                                          <p:attrName>style.visibility</p:attrName>
                                        </p:attrNameLst>
                                      </p:cBhvr>
                                      <p:to>
                                        <p:strVal val="visible"/>
                                      </p:to>
                                    </p:set>
                                    <p:animEffect filter="fade" transition="in">
                                      <p:cBhvr>
                                        <p:cTn dur="500"/>
                                        <p:tgtEl>
                                          <p:spTgt spid="38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5" st="5"/>
                                            </p:txEl>
                                          </p:spTgt>
                                        </p:tgtEl>
                                        <p:attrNameLst>
                                          <p:attrName>style.visibility</p:attrName>
                                        </p:attrNameLst>
                                      </p:cBhvr>
                                      <p:to>
                                        <p:strVal val="visible"/>
                                      </p:to>
                                    </p:set>
                                    <p:animEffect filter="fade" transition="in">
                                      <p:cBhvr>
                                        <p:cTn dur="500"/>
                                        <p:tgtEl>
                                          <p:spTgt spid="38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6" st="6"/>
                                            </p:txEl>
                                          </p:spTgt>
                                        </p:tgtEl>
                                        <p:attrNameLst>
                                          <p:attrName>style.visibility</p:attrName>
                                        </p:attrNameLst>
                                      </p:cBhvr>
                                      <p:to>
                                        <p:strVal val="visible"/>
                                      </p:to>
                                    </p:set>
                                    <p:animEffect filter="fade" transition="in">
                                      <p:cBhvr>
                                        <p:cTn dur="500"/>
                                        <p:tgtEl>
                                          <p:spTgt spid="38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7" st="7"/>
                                            </p:txEl>
                                          </p:spTgt>
                                        </p:tgtEl>
                                        <p:attrNameLst>
                                          <p:attrName>style.visibility</p:attrName>
                                        </p:attrNameLst>
                                      </p:cBhvr>
                                      <p:to>
                                        <p:strVal val="visible"/>
                                      </p:to>
                                    </p:set>
                                    <p:animEffect filter="fade" transition="in">
                                      <p:cBhvr>
                                        <p:cTn dur="500"/>
                                        <p:tgtEl>
                                          <p:spTgt spid="38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8" st="8"/>
                                            </p:txEl>
                                          </p:spTgt>
                                        </p:tgtEl>
                                        <p:attrNameLst>
                                          <p:attrName>style.visibility</p:attrName>
                                        </p:attrNameLst>
                                      </p:cBhvr>
                                      <p:to>
                                        <p:strVal val="visible"/>
                                      </p:to>
                                    </p:set>
                                    <p:animEffect filter="fade" transition="in">
                                      <p:cBhvr>
                                        <p:cTn dur="500"/>
                                        <p:tgtEl>
                                          <p:spTgt spid="38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9" st="9"/>
                                            </p:txEl>
                                          </p:spTgt>
                                        </p:tgtEl>
                                        <p:attrNameLst>
                                          <p:attrName>style.visibility</p:attrName>
                                        </p:attrNameLst>
                                      </p:cBhvr>
                                      <p:to>
                                        <p:strVal val="visible"/>
                                      </p:to>
                                    </p:set>
                                    <p:animEffect filter="fade" transition="in">
                                      <p:cBhvr>
                                        <p:cTn dur="500"/>
                                        <p:tgtEl>
                                          <p:spTgt spid="384">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0" st="10"/>
                                            </p:txEl>
                                          </p:spTgt>
                                        </p:tgtEl>
                                        <p:attrNameLst>
                                          <p:attrName>style.visibility</p:attrName>
                                        </p:attrNameLst>
                                      </p:cBhvr>
                                      <p:to>
                                        <p:strVal val="visible"/>
                                      </p:to>
                                    </p:set>
                                    <p:animEffect filter="fade" transition="in">
                                      <p:cBhvr>
                                        <p:cTn dur="500"/>
                                        <p:tgtEl>
                                          <p:spTgt spid="384">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1" st="11"/>
                                            </p:txEl>
                                          </p:spTgt>
                                        </p:tgtEl>
                                        <p:attrNameLst>
                                          <p:attrName>style.visibility</p:attrName>
                                        </p:attrNameLst>
                                      </p:cBhvr>
                                      <p:to>
                                        <p:strVal val="visible"/>
                                      </p:to>
                                    </p:set>
                                    <p:animEffect filter="fade" transition="in">
                                      <p:cBhvr>
                                        <p:cTn dur="500"/>
                                        <p:tgtEl>
                                          <p:spTgt spid="384">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2" st="12"/>
                                            </p:txEl>
                                          </p:spTgt>
                                        </p:tgtEl>
                                        <p:attrNameLst>
                                          <p:attrName>style.visibility</p:attrName>
                                        </p:attrNameLst>
                                      </p:cBhvr>
                                      <p:to>
                                        <p:strVal val="visible"/>
                                      </p:to>
                                    </p:set>
                                    <p:animEffect filter="fade" transition="in">
                                      <p:cBhvr>
                                        <p:cTn dur="500"/>
                                        <p:tgtEl>
                                          <p:spTgt spid="384">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3" st="13"/>
                                            </p:txEl>
                                          </p:spTgt>
                                        </p:tgtEl>
                                        <p:attrNameLst>
                                          <p:attrName>style.visibility</p:attrName>
                                        </p:attrNameLst>
                                      </p:cBhvr>
                                      <p:to>
                                        <p:strVal val="visible"/>
                                      </p:to>
                                    </p:set>
                                    <p:animEffect filter="fade" transition="in">
                                      <p:cBhvr>
                                        <p:cTn dur="500"/>
                                        <p:tgtEl>
                                          <p:spTgt spid="384">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4" st="14"/>
                                            </p:txEl>
                                          </p:spTgt>
                                        </p:tgtEl>
                                        <p:attrNameLst>
                                          <p:attrName>style.visibility</p:attrName>
                                        </p:attrNameLst>
                                      </p:cBhvr>
                                      <p:to>
                                        <p:strVal val="visible"/>
                                      </p:to>
                                    </p:set>
                                    <p:animEffect filter="fade" transition="in">
                                      <p:cBhvr>
                                        <p:cTn dur="500"/>
                                        <p:tgtEl>
                                          <p:spTgt spid="384">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5" st="15"/>
                                            </p:txEl>
                                          </p:spTgt>
                                        </p:tgtEl>
                                        <p:attrNameLst>
                                          <p:attrName>style.visibility</p:attrName>
                                        </p:attrNameLst>
                                      </p:cBhvr>
                                      <p:to>
                                        <p:strVal val="visible"/>
                                      </p:to>
                                    </p:set>
                                    <p:animEffect filter="fade" transition="in">
                                      <p:cBhvr>
                                        <p:cTn dur="500"/>
                                        <p:tgtEl>
                                          <p:spTgt spid="384">
                                            <p:txEl>
                                              <p:pRg end="15" st="1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16" st="16"/>
                                            </p:txEl>
                                          </p:spTgt>
                                        </p:tgtEl>
                                        <p:attrNameLst>
                                          <p:attrName>style.visibility</p:attrName>
                                        </p:attrNameLst>
                                      </p:cBhvr>
                                      <p:to>
                                        <p:strVal val="visible"/>
                                      </p:to>
                                    </p:set>
                                    <p:animEffect filter="fade" transition="in">
                                      <p:cBhvr>
                                        <p:cTn dur="500"/>
                                        <p:tgtEl>
                                          <p:spTgt spid="384">
                                            <p:txEl>
                                              <p:pRg end="16" st="1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sp>
        <p:nvSpPr>
          <p:cNvPr id="392" name="Google Shape;392;p4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sp>
        <p:nvSpPr>
          <p:cNvPr id="393" name="Google Shape;393;p42"/>
          <p:cNvSpPr txBox="1"/>
          <p:nvPr>
            <p:ph idx="1" type="body"/>
          </p:nvPr>
        </p:nvSpPr>
        <p:spPr>
          <a:xfrm>
            <a:off x="395287" y="981075"/>
            <a:ext cx="8497887" cy="49688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Размер монитора</a:t>
            </a:r>
            <a:r>
              <a:rPr b="1"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измеряется по диагонали в дюймах. Размеры колеблются от 9 дюймов (23 см) до 42 дюймов (106 см). </a:t>
            </a:r>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Разрешающая способность</a:t>
            </a:r>
            <a:r>
              <a:rPr b="1"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количество точек по горизонтали и вертикали, которые монитор способен воссоздать четко и раздельно. Это свойство монитора определяется размером точки (зерна) экрана</a:t>
            </a:r>
            <a:br>
              <a:rPr b="0" i="0" lang="en-US" sz="2000" u="none">
                <a:solidFill>
                  <a:schemeClr val="dk1"/>
                </a:solidFill>
                <a:latin typeface="Arial"/>
                <a:ea typeface="Arial"/>
                <a:cs typeface="Arial"/>
                <a:sym typeface="Arial"/>
              </a:rPr>
            </a:br>
            <a:r>
              <a:rPr b="0" i="0" lang="en-US" sz="2000" u="none">
                <a:solidFill>
                  <a:schemeClr val="dk1"/>
                </a:solidFill>
                <a:latin typeface="Arial"/>
                <a:ea typeface="Arial"/>
                <a:cs typeface="Arial"/>
                <a:sym typeface="Arial"/>
              </a:rPr>
              <a:t> (у современных мониторов не превышает 0,28 мм). </a:t>
            </a:r>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Частота регенерации</a:t>
            </a:r>
            <a:r>
              <a:rPr b="1"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частота кадровой развертки): показывает сколько раз в секунду монитор может полностью обновить изображение на экране, измеряется в герцах (Гц). Чем больше частота, тем меньше усталость глаз. Минимально допустимой считается частота в 75 Гц, нормальной - 85 Гц, комфортной - 100 Гц и больше. Этот параметр зависит и от характеристик видеоадаптера.</a:t>
            </a:r>
            <a:endParaRPr b="1" i="0" sz="2000" u="non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Класс защиты</a:t>
            </a:r>
            <a:r>
              <a:rPr b="0" i="0" lang="en-US" sz="2000" u="none">
                <a:solidFill>
                  <a:schemeClr val="dk1"/>
                </a:solidFill>
                <a:latin typeface="Arial"/>
                <a:ea typeface="Arial"/>
                <a:cs typeface="Arial"/>
                <a:sym typeface="Arial"/>
              </a:rPr>
              <a:t> монитора определяется стандартом, которому отвечает монитор с точки зрения требований техники безопасности</a:t>
            </a:r>
            <a:endParaRPr/>
          </a:p>
          <a:p>
            <a:pPr indent="-342900" lvl="0" marL="342900" marR="0" rtl="0" algn="l">
              <a:lnSpc>
                <a:spcPct val="80000"/>
              </a:lnSpc>
              <a:spcBef>
                <a:spcPts val="400"/>
              </a:spcBef>
              <a:spcAft>
                <a:spcPts val="0"/>
              </a:spcAft>
              <a:buClr>
                <a:schemeClr val="lt2"/>
              </a:buClr>
              <a:buSzPts val="1500"/>
              <a:buFont typeface="Noto Sans Symbols"/>
              <a:buNone/>
            </a:pPr>
            <a:r>
              <a:rPr b="1" i="0" lang="en-US" sz="2000" u="none">
                <a:solidFill>
                  <a:srgbClr val="A50021"/>
                </a:solidFill>
                <a:latin typeface="Arial"/>
                <a:ea typeface="Arial"/>
                <a:cs typeface="Arial"/>
                <a:sym typeface="Arial"/>
              </a:rPr>
              <a:t>Цветовая модель:</a:t>
            </a:r>
            <a:r>
              <a:rPr b="0" i="0" lang="en-US" sz="2000" u="none">
                <a:solidFill>
                  <a:schemeClr val="dk1"/>
                </a:solidFill>
                <a:latin typeface="Arial"/>
                <a:ea typeface="Arial"/>
                <a:cs typeface="Arial"/>
                <a:sym typeface="Arial"/>
              </a:rPr>
              <a:t> </a:t>
            </a:r>
            <a:r>
              <a:rPr b="1" i="0" lang="en-US" sz="2000" u="none">
                <a:solidFill>
                  <a:srgbClr val="A50021"/>
                </a:solidFill>
                <a:latin typeface="Arial"/>
                <a:ea typeface="Arial"/>
                <a:cs typeface="Arial"/>
                <a:sym typeface="Arial"/>
              </a:rPr>
              <a:t>RGB</a:t>
            </a:r>
            <a:r>
              <a:rPr b="0" i="0" lang="en-US" sz="2000" u="none">
                <a:solidFill>
                  <a:schemeClr val="dk1"/>
                </a:solidFill>
                <a:latin typeface="Arial"/>
                <a:ea typeface="Arial"/>
                <a:cs typeface="Arial"/>
                <a:sym typeface="Arial"/>
              </a:rPr>
              <a:t> (</a:t>
            </a:r>
            <a:r>
              <a:rPr b="1" i="0" lang="en-US" sz="2000" u="none">
                <a:solidFill>
                  <a:srgbClr val="A50021"/>
                </a:solidFill>
                <a:latin typeface="Arial"/>
                <a:ea typeface="Arial"/>
                <a:cs typeface="Arial"/>
                <a:sym typeface="Arial"/>
              </a:rPr>
              <a:t>R</a:t>
            </a:r>
            <a:r>
              <a:rPr b="0" i="0" lang="en-US" sz="2000" u="none">
                <a:solidFill>
                  <a:schemeClr val="dk1"/>
                </a:solidFill>
                <a:latin typeface="Arial"/>
                <a:ea typeface="Arial"/>
                <a:cs typeface="Arial"/>
                <a:sym typeface="Arial"/>
              </a:rPr>
              <a:t>ed-</a:t>
            </a:r>
            <a:r>
              <a:rPr b="1" i="0" lang="en-US" sz="2000" u="none">
                <a:solidFill>
                  <a:srgbClr val="A50021"/>
                </a:solidFill>
                <a:latin typeface="Arial"/>
                <a:ea typeface="Arial"/>
                <a:cs typeface="Arial"/>
                <a:sym typeface="Arial"/>
              </a:rPr>
              <a:t>G</a:t>
            </a:r>
            <a:r>
              <a:rPr b="0" i="0" lang="en-US" sz="2000" u="none">
                <a:solidFill>
                  <a:schemeClr val="dk1"/>
                </a:solidFill>
                <a:latin typeface="Arial"/>
                <a:ea typeface="Arial"/>
                <a:cs typeface="Arial"/>
                <a:sym typeface="Arial"/>
              </a:rPr>
              <a:t>reen-</a:t>
            </a:r>
            <a:r>
              <a:rPr b="1" i="0" lang="en-US" sz="2000" u="none">
                <a:solidFill>
                  <a:srgbClr val="A50021"/>
                </a:solidFill>
                <a:latin typeface="Arial"/>
                <a:ea typeface="Arial"/>
                <a:cs typeface="Arial"/>
                <a:sym typeface="Arial"/>
              </a:rPr>
              <a:t>B</a:t>
            </a:r>
            <a:r>
              <a:rPr b="0" i="0" lang="en-US" sz="2000" u="none">
                <a:solidFill>
                  <a:schemeClr val="dk1"/>
                </a:solidFill>
                <a:latin typeface="Arial"/>
                <a:ea typeface="Arial"/>
                <a:cs typeface="Arial"/>
                <a:sym typeface="Arial"/>
              </a:rPr>
              <a:t>lue) </a:t>
            </a:r>
            <a:endParaRPr/>
          </a:p>
        </p:txBody>
      </p:sp>
      <p:sp>
        <p:nvSpPr>
          <p:cNvPr id="394" name="Google Shape;394;p42"/>
          <p:cNvSpPr txBox="1"/>
          <p:nvPr/>
        </p:nvSpPr>
        <p:spPr>
          <a:xfrm>
            <a:off x="179387" y="549275"/>
            <a:ext cx="8785225" cy="503237"/>
          </a:xfrm>
          <a:prstGeom prst="rect">
            <a:avLst/>
          </a:prstGeom>
          <a:noFill/>
          <a:ln>
            <a:noFill/>
          </a:ln>
        </p:spPr>
        <p:txBody>
          <a:bodyPr anchorCtr="0" anchor="ctr" bIns="45700" lIns="91425" spcFirstLastPara="1" rIns="91425" wrap="square" tIns="45700">
            <a:noAutofit/>
          </a:bodyPr>
          <a:lstStyle/>
          <a:p>
            <a:pPr indent="0" lvl="0" marL="0" marR="0" rtl="0" algn="l">
              <a:lnSpc>
                <a:spcPct val="5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Основные параметры видеомониторов</a:t>
            </a:r>
            <a:r>
              <a:rPr b="0" i="0" lang="en-US" sz="4000" u="none">
                <a:solidFill>
                  <a:schemeClr val="lt2"/>
                </a:solidFill>
                <a:latin typeface="Arial"/>
                <a:ea typeface="Arial"/>
                <a:cs typeface="Arial"/>
                <a:sym typeface="Arial"/>
              </a:rPr>
              <a:t> </a:t>
            </a:r>
            <a:br>
              <a:rPr b="0" i="0" lang="en-US" sz="4000" u="none">
                <a:solidFill>
                  <a:schemeClr val="lt2"/>
                </a:solidFill>
                <a:latin typeface="Arial"/>
                <a:ea typeface="Arial"/>
                <a:cs typeface="Arial"/>
                <a:sym typeface="Arial"/>
              </a:rPr>
            </a:br>
            <a:endParaRPr/>
          </a:p>
        </p:txBody>
      </p:sp>
      <p:pic>
        <p:nvPicPr>
          <p:cNvPr id="395" name="Google Shape;395;p42"/>
          <p:cNvPicPr preferRelativeResize="0"/>
          <p:nvPr/>
        </p:nvPicPr>
        <p:blipFill rotWithShape="1">
          <a:blip r:embed="rId3">
            <a:alphaModFix/>
          </a:blip>
          <a:srcRect b="0" l="0" r="0" t="0"/>
          <a:stretch/>
        </p:blipFill>
        <p:spPr>
          <a:xfrm>
            <a:off x="5940425" y="5373687"/>
            <a:ext cx="1651000" cy="31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xEl>
                                              <p:pRg end="0" st="0"/>
                                            </p:txEl>
                                          </p:spTgt>
                                        </p:tgtEl>
                                        <p:attrNameLst>
                                          <p:attrName>style.visibility</p:attrName>
                                        </p:attrNameLst>
                                      </p:cBhvr>
                                      <p:to>
                                        <p:strVal val="visible"/>
                                      </p:to>
                                    </p:set>
                                    <p:animEffect filter="fade" transition="in">
                                      <p:cBhvr>
                                        <p:cTn dur="500"/>
                                        <p:tgtEl>
                                          <p:spTgt spid="3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xEl>
                                              <p:pRg end="1" st="1"/>
                                            </p:txEl>
                                          </p:spTgt>
                                        </p:tgtEl>
                                        <p:attrNameLst>
                                          <p:attrName>style.visibility</p:attrName>
                                        </p:attrNameLst>
                                      </p:cBhvr>
                                      <p:to>
                                        <p:strVal val="visible"/>
                                      </p:to>
                                    </p:set>
                                    <p:animEffect filter="fade" transition="in">
                                      <p:cBhvr>
                                        <p:cTn dur="500"/>
                                        <p:tgtEl>
                                          <p:spTgt spid="39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xEl>
                                              <p:pRg end="2" st="2"/>
                                            </p:txEl>
                                          </p:spTgt>
                                        </p:tgtEl>
                                        <p:attrNameLst>
                                          <p:attrName>style.visibility</p:attrName>
                                        </p:attrNameLst>
                                      </p:cBhvr>
                                      <p:to>
                                        <p:strVal val="visible"/>
                                      </p:to>
                                    </p:set>
                                    <p:animEffect filter="fade" transition="in">
                                      <p:cBhvr>
                                        <p:cTn dur="500"/>
                                        <p:tgtEl>
                                          <p:spTgt spid="39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xEl>
                                              <p:pRg end="3" st="3"/>
                                            </p:txEl>
                                          </p:spTgt>
                                        </p:tgtEl>
                                        <p:attrNameLst>
                                          <p:attrName>style.visibility</p:attrName>
                                        </p:attrNameLst>
                                      </p:cBhvr>
                                      <p:to>
                                        <p:strVal val="visible"/>
                                      </p:to>
                                    </p:set>
                                    <p:animEffect filter="fade" transition="in">
                                      <p:cBhvr>
                                        <p:cTn dur="500"/>
                                        <p:tgtEl>
                                          <p:spTgt spid="39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xEl>
                                              <p:pRg end="4" st="4"/>
                                            </p:txEl>
                                          </p:spTgt>
                                        </p:tgtEl>
                                        <p:attrNameLst>
                                          <p:attrName>style.visibility</p:attrName>
                                        </p:attrNameLst>
                                      </p:cBhvr>
                                      <p:to>
                                        <p:strVal val="visible"/>
                                      </p:to>
                                    </p:set>
                                    <p:animEffect filter="fade" transition="in">
                                      <p:cBhvr>
                                        <p:cTn dur="500"/>
                                        <p:tgtEl>
                                          <p:spTgt spid="39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95"/>
                                        </p:tgtEl>
                                        <p:attrNameLst>
                                          <p:attrName>style.visibility</p:attrName>
                                        </p:attrNameLst>
                                      </p:cBhvr>
                                      <p:to>
                                        <p:strVal val="visible"/>
                                      </p:to>
                                    </p:set>
                                    <p:anim calcmode="lin" valueType="num">
                                      <p:cBhvr additive="base">
                                        <p:cTn dur="500"/>
                                        <p:tgtEl>
                                          <p:spTgt spid="39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p4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401" name="Google Shape;401;p43"/>
          <p:cNvSpPr txBox="1"/>
          <p:nvPr/>
        </p:nvSpPr>
        <p:spPr>
          <a:xfrm>
            <a:off x="0" y="981075"/>
            <a:ext cx="8459787" cy="5013325"/>
          </a:xfrm>
          <a:prstGeom prst="rect">
            <a:avLst/>
          </a:prstGeom>
          <a:noFill/>
          <a:ln>
            <a:noFill/>
          </a:ln>
        </p:spPr>
        <p:txBody>
          <a:bodyPr anchorCtr="0" anchor="t" bIns="45700" lIns="91425" spcFirstLastPara="1" rIns="91425" wrap="square" tIns="45700">
            <a:spAutoFit/>
          </a:bodyPr>
          <a:lstStyle/>
          <a:p>
            <a:pPr indent="-285750" lvl="1" marL="742950" marR="0" rtl="0" algn="l">
              <a:lnSpc>
                <a:spcPct val="80000"/>
              </a:lnSpc>
              <a:spcBef>
                <a:spcPts val="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Принцип действия</a:t>
            </a:r>
            <a:r>
              <a:rPr b="0" i="0" lang="en-US" sz="2000" u="none" cap="none" strike="noStrike">
                <a:solidFill>
                  <a:schemeClr val="dk1"/>
                </a:solidFill>
                <a:latin typeface="Arial"/>
                <a:ea typeface="Arial"/>
                <a:cs typeface="Arial"/>
                <a:sym typeface="Arial"/>
              </a:rPr>
              <a:t>: в печатающей головке </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имеются тонкие трубочки - сопла, через которые </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на бумагу выбрасываются мельчайшие капельки </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чернил (12 - 64 сопла) </a:t>
            </a:r>
            <a:endParaRPr b="0" i="0" sz="2000" u="none" cap="none" strike="noStrike">
              <a:solidFill>
                <a:schemeClr val="dk1"/>
              </a:solidFill>
              <a:latin typeface="Arial"/>
              <a:ea typeface="Arial"/>
              <a:cs typeface="Arial"/>
              <a:sym typeface="Arial"/>
            </a:endParaRPr>
          </a:p>
          <a:p>
            <a:pPr indent="-285750" lvl="1" marL="742950" marR="0" rtl="0" algn="l">
              <a:lnSpc>
                <a:spcPct val="80000"/>
              </a:lnSpc>
              <a:spcBef>
                <a:spcPts val="60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Характеристики:</a:t>
            </a:r>
            <a:endParaRPr/>
          </a:p>
          <a:p>
            <a:pPr indent="-285750" lvl="1" marL="742950" marR="0" rtl="0" algn="l">
              <a:lnSpc>
                <a:spcPct val="80000"/>
              </a:lnSpc>
              <a:spcBef>
                <a:spcPts val="60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Скорость печатания</a:t>
            </a:r>
            <a:r>
              <a:rPr b="0" i="0" lang="en-US" sz="2000" u="none" cap="none" strike="noStrike">
                <a:solidFill>
                  <a:schemeClr val="dk1"/>
                </a:solidFill>
                <a:latin typeface="Arial"/>
                <a:ea typeface="Arial"/>
                <a:cs typeface="Arial"/>
                <a:sym typeface="Arial"/>
              </a:rPr>
              <a:t>: 3-4 страницы в минуту, цветная печать немного дольше.</a:t>
            </a:r>
            <a:endParaRPr/>
          </a:p>
          <a:p>
            <a:pPr indent="-285750" lvl="1" marL="742950" marR="0" rtl="0" algn="l">
              <a:lnSpc>
                <a:spcPct val="80000"/>
              </a:lnSpc>
              <a:spcBef>
                <a:spcPts val="60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Качество печатания</a:t>
            </a:r>
            <a:r>
              <a:rPr b="0" i="0" lang="en-US" sz="2000" u="none" cap="none" strike="noStrike">
                <a:solidFill>
                  <a:schemeClr val="dk1"/>
                </a:solidFill>
                <a:latin typeface="Arial"/>
                <a:ea typeface="Arial"/>
                <a:cs typeface="Arial"/>
                <a:sym typeface="Arial"/>
              </a:rPr>
              <a:t>: дорогие модели струйных принтеров с большим количеством распылителей обеспечивают высокое качество изображения. Но большое значение имеет качество и толщина бумаги. Чтобы избавиться эффекта растекания чернил, некоторые принтеры применяют подогрев бумаги. </a:t>
            </a:r>
            <a:endParaRPr/>
          </a:p>
          <a:p>
            <a:pPr indent="-285750" lvl="1" marL="742950" marR="0" rtl="0" algn="l">
              <a:lnSpc>
                <a:spcPct val="80000"/>
              </a:lnSpc>
              <a:spcBef>
                <a:spcPts val="60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Разрешающая способность</a:t>
            </a:r>
            <a:r>
              <a:rPr b="0" i="0" lang="en-US" sz="2000" u="none" cap="none" strike="noStrike">
                <a:solidFill>
                  <a:schemeClr val="dk1"/>
                </a:solidFill>
                <a:latin typeface="Arial"/>
                <a:ea typeface="Arial"/>
                <a:cs typeface="Arial"/>
                <a:sym typeface="Arial"/>
              </a:rPr>
              <a:t>: для печати графических изображений от 300 до 720 dpi (dots per inch – точек на дюйм)</a:t>
            </a:r>
            <a:endParaRPr/>
          </a:p>
          <a:p>
            <a:pPr indent="-285750" lvl="1" marL="742950" marR="0" rtl="0" algn="l">
              <a:lnSpc>
                <a:spcPct val="80000"/>
              </a:lnSpc>
              <a:spcBef>
                <a:spcPts val="600"/>
              </a:spcBef>
              <a:spcAft>
                <a:spcPts val="0"/>
              </a:spcAft>
              <a:buClr>
                <a:srgbClr val="A50021"/>
              </a:buClr>
              <a:buSzPts val="2000"/>
              <a:buFont typeface="Arial"/>
              <a:buNone/>
            </a:pPr>
            <a:r>
              <a:rPr b="1" i="0" lang="en-US" sz="2000" u="none" cap="none" strike="noStrike">
                <a:solidFill>
                  <a:srgbClr val="A50021"/>
                </a:solidFill>
                <a:latin typeface="Arial"/>
                <a:ea typeface="Arial"/>
                <a:cs typeface="Arial"/>
                <a:sym typeface="Arial"/>
              </a:rPr>
              <a:t>Цветовая модель:</a:t>
            </a:r>
            <a:r>
              <a:rPr b="0" i="0" lang="en-US" sz="2000" u="none" cap="none" strike="noStrike">
                <a:solidFill>
                  <a:schemeClr val="dk1"/>
                </a:solidFill>
                <a:latin typeface="Arial"/>
                <a:ea typeface="Arial"/>
                <a:cs typeface="Arial"/>
                <a:sym typeface="Arial"/>
              </a:rPr>
              <a:t> </a:t>
            </a:r>
            <a:r>
              <a:rPr b="1" i="0" lang="en-US" sz="2000" u="none" cap="none" strike="noStrike">
                <a:solidFill>
                  <a:srgbClr val="A50021"/>
                </a:solidFill>
                <a:latin typeface="Arial"/>
                <a:ea typeface="Arial"/>
                <a:cs typeface="Arial"/>
                <a:sym typeface="Arial"/>
              </a:rPr>
              <a:t>CMYK</a:t>
            </a:r>
            <a:r>
              <a:rPr b="0" i="0" lang="en-US" sz="2000" u="none" cap="none" strike="noStrike">
                <a:solidFill>
                  <a:schemeClr val="dk1"/>
                </a:solidFill>
                <a:latin typeface="Arial"/>
                <a:ea typeface="Arial"/>
                <a:cs typeface="Arial"/>
                <a:sym typeface="Arial"/>
              </a:rPr>
              <a:t> (</a:t>
            </a:r>
            <a:r>
              <a:rPr b="1" i="0" lang="en-US" sz="2000" u="none" cap="none" strike="noStrike">
                <a:solidFill>
                  <a:srgbClr val="A50021"/>
                </a:solidFill>
                <a:latin typeface="Arial"/>
                <a:ea typeface="Arial"/>
                <a:cs typeface="Arial"/>
                <a:sym typeface="Arial"/>
              </a:rPr>
              <a:t>C</a:t>
            </a:r>
            <a:r>
              <a:rPr b="0" i="0" lang="en-US" sz="2000" u="none" cap="none" strike="noStrike">
                <a:solidFill>
                  <a:schemeClr val="dk1"/>
                </a:solidFill>
                <a:latin typeface="Arial"/>
                <a:ea typeface="Arial"/>
                <a:cs typeface="Arial"/>
                <a:sym typeface="Arial"/>
              </a:rPr>
              <a:t>yan-</a:t>
            </a:r>
            <a:r>
              <a:rPr b="1" i="0" lang="en-US" sz="2000" u="none" cap="none" strike="noStrike">
                <a:solidFill>
                  <a:srgbClr val="A50021"/>
                </a:solidFill>
                <a:latin typeface="Arial"/>
                <a:ea typeface="Arial"/>
                <a:cs typeface="Arial"/>
                <a:sym typeface="Arial"/>
              </a:rPr>
              <a:t>M</a:t>
            </a:r>
            <a:r>
              <a:rPr b="0" i="0" lang="en-US" sz="2000" u="none" cap="none" strike="noStrike">
                <a:solidFill>
                  <a:schemeClr val="dk1"/>
                </a:solidFill>
                <a:latin typeface="Arial"/>
                <a:ea typeface="Arial"/>
                <a:cs typeface="Arial"/>
                <a:sym typeface="Arial"/>
              </a:rPr>
              <a:t>agenta-</a:t>
            </a:r>
            <a:r>
              <a:rPr b="1" i="0" lang="en-US" sz="2000" u="none" cap="none" strike="noStrike">
                <a:solidFill>
                  <a:srgbClr val="A50021"/>
                </a:solidFill>
                <a:latin typeface="Arial"/>
                <a:ea typeface="Arial"/>
                <a:cs typeface="Arial"/>
                <a:sym typeface="Arial"/>
              </a:rPr>
              <a:t>Y</a:t>
            </a:r>
            <a:r>
              <a:rPr b="0" i="0" lang="en-US" sz="2000" u="none" cap="none" strike="noStrike">
                <a:solidFill>
                  <a:schemeClr val="dk1"/>
                </a:solidFill>
                <a:latin typeface="Arial"/>
                <a:ea typeface="Arial"/>
                <a:cs typeface="Arial"/>
                <a:sym typeface="Arial"/>
              </a:rPr>
              <a:t>ellow). Смешивание цветов не может дать чистый черный цвет, поэтому в состав модели входит черный цвет (Blac</a:t>
            </a:r>
            <a:r>
              <a:rPr b="1" i="0" lang="en-US" sz="2000" u="none" cap="none" strike="noStrike">
                <a:solidFill>
                  <a:srgbClr val="A50021"/>
                </a:solidFill>
                <a:latin typeface="Arial"/>
                <a:ea typeface="Arial"/>
                <a:cs typeface="Arial"/>
                <a:sym typeface="Arial"/>
              </a:rPr>
              <a:t>k</a:t>
            </a:r>
            <a:r>
              <a:rPr b="0" i="0" lang="en-US" sz="20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
        <p:nvSpPr>
          <p:cNvPr id="402" name="Google Shape;402;p43"/>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pic>
        <p:nvPicPr>
          <p:cNvPr descr="Струйный принтер" id="403" name="Google Shape;403;p43"/>
          <p:cNvPicPr preferRelativeResize="0"/>
          <p:nvPr/>
        </p:nvPicPr>
        <p:blipFill rotWithShape="1">
          <a:blip r:embed="rId3">
            <a:alphaModFix/>
          </a:blip>
          <a:srcRect b="6271" l="1585" r="0" t="12474"/>
          <a:stretch/>
        </p:blipFill>
        <p:spPr>
          <a:xfrm>
            <a:off x="6659562" y="476250"/>
            <a:ext cx="2266950" cy="1871662"/>
          </a:xfrm>
          <a:prstGeom prst="rect">
            <a:avLst/>
          </a:prstGeom>
          <a:noFill/>
          <a:ln>
            <a:noFill/>
          </a:ln>
        </p:spPr>
      </p:pic>
      <p:sp>
        <p:nvSpPr>
          <p:cNvPr id="404" name="Google Shape;404;p43"/>
          <p:cNvSpPr txBox="1"/>
          <p:nvPr>
            <p:ph idx="4294967295" type="title"/>
          </p:nvPr>
        </p:nvSpPr>
        <p:spPr>
          <a:xfrm>
            <a:off x="457200" y="457200"/>
            <a:ext cx="8229600" cy="5238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cap="none" strike="noStrike">
                <a:solidFill>
                  <a:schemeClr val="lt2"/>
                </a:solidFill>
                <a:latin typeface="Arial"/>
                <a:ea typeface="Arial"/>
                <a:cs typeface="Arial"/>
                <a:sym typeface="Arial"/>
              </a:rPr>
              <a:t>Принтеры струйные </a:t>
            </a:r>
            <a:endParaRPr/>
          </a:p>
        </p:txBody>
      </p:sp>
      <p:pic>
        <p:nvPicPr>
          <p:cNvPr id="405" name="Google Shape;405;p43"/>
          <p:cNvPicPr preferRelativeResize="0"/>
          <p:nvPr/>
        </p:nvPicPr>
        <p:blipFill rotWithShape="1">
          <a:blip r:embed="rId4">
            <a:alphaModFix/>
          </a:blip>
          <a:srcRect b="0" l="0" r="0" t="0"/>
          <a:stretch/>
        </p:blipFill>
        <p:spPr>
          <a:xfrm>
            <a:off x="5508625" y="5516562"/>
            <a:ext cx="2197100" cy="31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500"/>
                                        <p:tgtEl>
                                          <p:spTgt spid="40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0" st="0"/>
                                            </p:txEl>
                                          </p:spTgt>
                                        </p:tgtEl>
                                        <p:attrNameLst>
                                          <p:attrName>style.visibility</p:attrName>
                                        </p:attrNameLst>
                                      </p:cBhvr>
                                      <p:to>
                                        <p:strVal val="visible"/>
                                      </p:to>
                                    </p:set>
                                    <p:animEffect filter="fade" transition="in">
                                      <p:cBhvr>
                                        <p:cTn dur="500"/>
                                        <p:tgtEl>
                                          <p:spTgt spid="4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1" st="1"/>
                                            </p:txEl>
                                          </p:spTgt>
                                        </p:tgtEl>
                                        <p:attrNameLst>
                                          <p:attrName>style.visibility</p:attrName>
                                        </p:attrNameLst>
                                      </p:cBhvr>
                                      <p:to>
                                        <p:strVal val="visible"/>
                                      </p:to>
                                    </p:set>
                                    <p:animEffect filter="fade" transition="in">
                                      <p:cBhvr>
                                        <p:cTn dur="500"/>
                                        <p:tgtEl>
                                          <p:spTgt spid="4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2" st="2"/>
                                            </p:txEl>
                                          </p:spTgt>
                                        </p:tgtEl>
                                        <p:attrNameLst>
                                          <p:attrName>style.visibility</p:attrName>
                                        </p:attrNameLst>
                                      </p:cBhvr>
                                      <p:to>
                                        <p:strVal val="visible"/>
                                      </p:to>
                                    </p:set>
                                    <p:animEffect filter="fade" transition="in">
                                      <p:cBhvr>
                                        <p:cTn dur="500"/>
                                        <p:tgtEl>
                                          <p:spTgt spid="4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3" st="3"/>
                                            </p:txEl>
                                          </p:spTgt>
                                        </p:tgtEl>
                                        <p:attrNameLst>
                                          <p:attrName>style.visibility</p:attrName>
                                        </p:attrNameLst>
                                      </p:cBhvr>
                                      <p:to>
                                        <p:strVal val="visible"/>
                                      </p:to>
                                    </p:set>
                                    <p:animEffect filter="fade" transition="in">
                                      <p:cBhvr>
                                        <p:cTn dur="500"/>
                                        <p:tgtEl>
                                          <p:spTgt spid="4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4" st="4"/>
                                            </p:txEl>
                                          </p:spTgt>
                                        </p:tgtEl>
                                        <p:attrNameLst>
                                          <p:attrName>style.visibility</p:attrName>
                                        </p:attrNameLst>
                                      </p:cBhvr>
                                      <p:to>
                                        <p:strVal val="visible"/>
                                      </p:to>
                                    </p:set>
                                    <p:animEffect filter="fade" transition="in">
                                      <p:cBhvr>
                                        <p:cTn dur="500"/>
                                        <p:tgtEl>
                                          <p:spTgt spid="40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5" st="5"/>
                                            </p:txEl>
                                          </p:spTgt>
                                        </p:tgtEl>
                                        <p:attrNameLst>
                                          <p:attrName>style.visibility</p:attrName>
                                        </p:attrNameLst>
                                      </p:cBhvr>
                                      <p:to>
                                        <p:strVal val="visible"/>
                                      </p:to>
                                    </p:set>
                                    <p:animEffect filter="fade" transition="in">
                                      <p:cBhvr>
                                        <p:cTn dur="500"/>
                                        <p:tgtEl>
                                          <p:spTgt spid="40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xEl>
                                              <p:pRg end="6" st="6"/>
                                            </p:txEl>
                                          </p:spTgt>
                                        </p:tgtEl>
                                        <p:attrNameLst>
                                          <p:attrName>style.visibility</p:attrName>
                                        </p:attrNameLst>
                                      </p:cBhvr>
                                      <p:to>
                                        <p:strVal val="visible"/>
                                      </p:to>
                                    </p:set>
                                    <p:animEffect filter="fade" transition="in">
                                      <p:cBhvr>
                                        <p:cTn dur="500"/>
                                        <p:tgtEl>
                                          <p:spTgt spid="40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05"/>
                                        </p:tgtEl>
                                        <p:attrNameLst>
                                          <p:attrName>style.visibility</p:attrName>
                                        </p:attrNameLst>
                                      </p:cBhvr>
                                      <p:to>
                                        <p:strVal val="visible"/>
                                      </p:to>
                                    </p:set>
                                    <p:anim calcmode="lin" valueType="num">
                                      <p:cBhvr additive="base">
                                        <p:cTn dur="500"/>
                                        <p:tgtEl>
                                          <p:spTgt spid="40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9" name="Shape 409"/>
        <p:cNvGrpSpPr/>
        <p:nvPr/>
      </p:nvGrpSpPr>
      <p:grpSpPr>
        <a:xfrm>
          <a:off x="0" y="0"/>
          <a:ext cx="0" cy="0"/>
          <a:chOff x="0" y="0"/>
          <a:chExt cx="0" cy="0"/>
        </a:xfrm>
      </p:grpSpPr>
      <p:sp>
        <p:nvSpPr>
          <p:cNvPr id="410" name="Google Shape;410;p4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pic>
        <p:nvPicPr>
          <p:cNvPr descr="Струйный принтер" id="411" name="Google Shape;411;p44"/>
          <p:cNvPicPr preferRelativeResize="0"/>
          <p:nvPr/>
        </p:nvPicPr>
        <p:blipFill rotWithShape="1">
          <a:blip r:embed="rId3">
            <a:alphaModFix/>
          </a:blip>
          <a:srcRect b="6271" l="1585" r="0" t="12474"/>
          <a:stretch/>
        </p:blipFill>
        <p:spPr>
          <a:xfrm>
            <a:off x="7308850" y="188912"/>
            <a:ext cx="1835150" cy="1514475"/>
          </a:xfrm>
          <a:prstGeom prst="rect">
            <a:avLst/>
          </a:prstGeom>
          <a:noFill/>
          <a:ln>
            <a:noFill/>
          </a:ln>
        </p:spPr>
      </p:pic>
      <p:sp>
        <p:nvSpPr>
          <p:cNvPr id="412" name="Google Shape;412;p44"/>
          <p:cNvSpPr txBox="1"/>
          <p:nvPr/>
        </p:nvSpPr>
        <p:spPr>
          <a:xfrm>
            <a:off x="0" y="981075"/>
            <a:ext cx="8459787" cy="5462587"/>
          </a:xfrm>
          <a:prstGeom prst="rect">
            <a:avLst/>
          </a:prstGeom>
          <a:noFill/>
          <a:ln>
            <a:noFill/>
          </a:ln>
        </p:spPr>
        <p:txBody>
          <a:bodyPr anchorCtr="0" anchor="t" bIns="45700" lIns="91425" spcFirstLastPara="1" rIns="91425" wrap="square" tIns="45700">
            <a:spAutoFit/>
          </a:bodyPr>
          <a:lstStyle/>
          <a:p>
            <a:pPr indent="-285750" lvl="1" marL="742950" marR="0" rtl="0" algn="l">
              <a:lnSpc>
                <a:spcPct val="80000"/>
              </a:lnSpc>
              <a:spcBef>
                <a:spcPts val="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Принцип действия</a:t>
            </a:r>
            <a:r>
              <a:rPr b="0" i="0" lang="en-US" sz="1800" u="none" cap="none" strike="noStrike">
                <a:solidFill>
                  <a:schemeClr val="dk1"/>
                </a:solidFill>
                <a:latin typeface="Arial"/>
                <a:ea typeface="Arial"/>
                <a:cs typeface="Arial"/>
                <a:sym typeface="Arial"/>
              </a:rPr>
              <a:t>: используется электрографический способ формирования  изображений,  лазер  служит  для  создания сверхтонкого светового луча, вычерчивающего на поверхности светочувствительного барабана контуры невидимого точечного электронного изображения. После проявления изображения порошком красителя (тонера), налипающего на разряженные участки, выполняется печать - перенос тонера на бумагу и закрепление изображения на бумаге при помощи высокой температуры.</a:t>
            </a:r>
            <a:endParaRPr/>
          </a:p>
          <a:p>
            <a:pPr indent="-285750" lvl="1" marL="742950" marR="0" rtl="0" algn="l">
              <a:lnSpc>
                <a:spcPct val="80000"/>
              </a:lnSpc>
              <a:spcBef>
                <a:spcPts val="54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При цветной печати изображение формируется смешиванием тонеров разного цвета за 4 прохода листа через механизм. </a:t>
            </a:r>
            <a:endParaRPr b="0" i="0" sz="1800" u="none" cap="none" strike="noStrike">
              <a:solidFill>
                <a:schemeClr val="dk1"/>
              </a:solidFill>
              <a:latin typeface="Arial"/>
              <a:ea typeface="Arial"/>
              <a:cs typeface="Arial"/>
              <a:sym typeface="Arial"/>
            </a:endParaRPr>
          </a:p>
          <a:p>
            <a:pPr indent="-285750" lvl="1" marL="742950" marR="0" rtl="0" algn="l">
              <a:lnSpc>
                <a:spcPct val="80000"/>
              </a:lnSpc>
              <a:spcBef>
                <a:spcPts val="54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Характеристики:</a:t>
            </a:r>
            <a:endParaRPr/>
          </a:p>
          <a:p>
            <a:pPr indent="-285750" lvl="1" marL="742950" marR="0" rtl="0" algn="l">
              <a:lnSpc>
                <a:spcPct val="80000"/>
              </a:lnSpc>
              <a:spcBef>
                <a:spcPts val="54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Скорость печатания</a:t>
            </a:r>
            <a:r>
              <a:rPr b="0" i="0" lang="en-US" sz="1800" u="none" cap="none" strike="noStrike">
                <a:solidFill>
                  <a:schemeClr val="dk1"/>
                </a:solidFill>
                <a:latin typeface="Arial"/>
                <a:ea typeface="Arial"/>
                <a:cs typeface="Arial"/>
                <a:sym typeface="Arial"/>
              </a:rPr>
              <a:t>: 4-16 страниц в минуту</a:t>
            </a:r>
            <a:endParaRPr/>
          </a:p>
          <a:p>
            <a:pPr indent="-285750" lvl="1" marL="742950" marR="0" rtl="0" algn="l">
              <a:lnSpc>
                <a:spcPct val="80000"/>
              </a:lnSpc>
              <a:spcBef>
                <a:spcPts val="54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Разрешающая способность</a:t>
            </a:r>
            <a:r>
              <a:rPr b="0" i="0" lang="en-US" sz="1800" u="none" cap="none" strike="noStrike">
                <a:solidFill>
                  <a:schemeClr val="dk1"/>
                </a:solidFill>
                <a:latin typeface="Arial"/>
                <a:ea typeface="Arial"/>
                <a:cs typeface="Arial"/>
                <a:sym typeface="Arial"/>
              </a:rPr>
              <a:t>: в современных лазерных принтерах достигает 2400 dpi, стандартным считается в 300 dpi </a:t>
            </a:r>
            <a:endParaRPr b="0" i="0" sz="1800" u="none" cap="none" strike="noStrike">
              <a:solidFill>
                <a:schemeClr val="dk1"/>
              </a:solidFill>
              <a:latin typeface="Arial"/>
              <a:ea typeface="Arial"/>
              <a:cs typeface="Arial"/>
              <a:sym typeface="Arial"/>
            </a:endParaRPr>
          </a:p>
          <a:p>
            <a:pPr indent="-285750" lvl="1" marL="742950" marR="0" rtl="0" algn="l">
              <a:lnSpc>
                <a:spcPct val="80000"/>
              </a:lnSpc>
              <a:spcBef>
                <a:spcPts val="54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Память</a:t>
            </a:r>
            <a:r>
              <a:rPr b="0" i="0" lang="en-US" sz="1800" u="none" cap="none" strike="noStrike">
                <a:solidFill>
                  <a:schemeClr val="dk1"/>
                </a:solidFill>
                <a:latin typeface="Arial"/>
                <a:ea typeface="Arial"/>
                <a:cs typeface="Arial"/>
                <a:sym typeface="Arial"/>
              </a:rPr>
              <a:t>. Работа лазерного принтера связана с огромными вычислениями. Например, при разрешающей способности 300 dpi, на странице формата А4 будет почти 9 млн. точек, и нужно рассчитать координаты каждой из них. Объем оперативной памяти черно-белого лазерного принтера составляет не меньше 1 Мбайт, в цветных  - значительно больше </a:t>
            </a:r>
            <a:endParaRPr b="0" i="0" sz="1800" u="none" cap="none" strike="noStrike">
              <a:solidFill>
                <a:schemeClr val="dk1"/>
              </a:solidFill>
              <a:latin typeface="Arial"/>
              <a:ea typeface="Arial"/>
              <a:cs typeface="Arial"/>
              <a:sym typeface="Arial"/>
            </a:endParaRPr>
          </a:p>
          <a:p>
            <a:pPr indent="-285750" lvl="1" marL="742950" marR="0" rtl="0" algn="l">
              <a:lnSpc>
                <a:spcPct val="80000"/>
              </a:lnSpc>
              <a:spcBef>
                <a:spcPts val="540"/>
              </a:spcBef>
              <a:spcAft>
                <a:spcPts val="0"/>
              </a:spcAft>
              <a:buClr>
                <a:srgbClr val="A50021"/>
              </a:buClr>
              <a:buSzPts val="1800"/>
              <a:buFont typeface="Arial"/>
              <a:buNone/>
            </a:pPr>
            <a:r>
              <a:rPr b="1" i="0" lang="en-US" sz="1800" u="none" cap="none" strike="noStrike">
                <a:solidFill>
                  <a:srgbClr val="A50021"/>
                </a:solidFill>
                <a:latin typeface="Arial"/>
                <a:ea typeface="Arial"/>
                <a:cs typeface="Arial"/>
                <a:sym typeface="Arial"/>
              </a:rPr>
              <a:t>Цветовая модель:</a:t>
            </a:r>
            <a:r>
              <a:rPr b="0" i="0" lang="en-US" sz="1800" u="none" cap="none" strike="noStrike">
                <a:solidFill>
                  <a:schemeClr val="dk1"/>
                </a:solidFill>
                <a:latin typeface="Arial"/>
                <a:ea typeface="Arial"/>
                <a:cs typeface="Arial"/>
                <a:sym typeface="Arial"/>
              </a:rPr>
              <a:t> </a:t>
            </a:r>
            <a:r>
              <a:rPr b="1" i="0" lang="en-US" sz="1800" u="none" cap="none" strike="noStrike">
                <a:solidFill>
                  <a:srgbClr val="A50021"/>
                </a:solidFill>
                <a:latin typeface="Arial"/>
                <a:ea typeface="Arial"/>
                <a:cs typeface="Arial"/>
                <a:sym typeface="Arial"/>
              </a:rPr>
              <a:t>CMYK</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13" name="Google Shape;413;p44"/>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414" name="Google Shape;414;p44"/>
          <p:cNvSpPr txBox="1"/>
          <p:nvPr>
            <p:ph idx="4294967295" type="title"/>
          </p:nvPr>
        </p:nvSpPr>
        <p:spPr>
          <a:xfrm>
            <a:off x="457200" y="457200"/>
            <a:ext cx="8229600" cy="5238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cap="none" strike="noStrike">
                <a:solidFill>
                  <a:schemeClr val="lt2"/>
                </a:solidFill>
                <a:latin typeface="Arial"/>
                <a:ea typeface="Arial"/>
                <a:cs typeface="Arial"/>
                <a:sym typeface="Arial"/>
              </a:rPr>
              <a:t>Принтеры лазерные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500"/>
                                        <p:tgtEl>
                                          <p:spTgt spid="41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0" st="0"/>
                                            </p:txEl>
                                          </p:spTgt>
                                        </p:tgtEl>
                                        <p:attrNameLst>
                                          <p:attrName>style.visibility</p:attrName>
                                        </p:attrNameLst>
                                      </p:cBhvr>
                                      <p:to>
                                        <p:strVal val="visible"/>
                                      </p:to>
                                    </p:set>
                                    <p:animEffect filter="fade" transition="in">
                                      <p:cBhvr>
                                        <p:cTn dur="500"/>
                                        <p:tgtEl>
                                          <p:spTgt spid="4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1" st="1"/>
                                            </p:txEl>
                                          </p:spTgt>
                                        </p:tgtEl>
                                        <p:attrNameLst>
                                          <p:attrName>style.visibility</p:attrName>
                                        </p:attrNameLst>
                                      </p:cBhvr>
                                      <p:to>
                                        <p:strVal val="visible"/>
                                      </p:to>
                                    </p:set>
                                    <p:animEffect filter="fade" transition="in">
                                      <p:cBhvr>
                                        <p:cTn dur="500"/>
                                        <p:tgtEl>
                                          <p:spTgt spid="4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2" st="2"/>
                                            </p:txEl>
                                          </p:spTgt>
                                        </p:tgtEl>
                                        <p:attrNameLst>
                                          <p:attrName>style.visibility</p:attrName>
                                        </p:attrNameLst>
                                      </p:cBhvr>
                                      <p:to>
                                        <p:strVal val="visible"/>
                                      </p:to>
                                    </p:set>
                                    <p:animEffect filter="fade" transition="in">
                                      <p:cBhvr>
                                        <p:cTn dur="500"/>
                                        <p:tgtEl>
                                          <p:spTgt spid="4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3" st="3"/>
                                            </p:txEl>
                                          </p:spTgt>
                                        </p:tgtEl>
                                        <p:attrNameLst>
                                          <p:attrName>style.visibility</p:attrName>
                                        </p:attrNameLst>
                                      </p:cBhvr>
                                      <p:to>
                                        <p:strVal val="visible"/>
                                      </p:to>
                                    </p:set>
                                    <p:animEffect filter="fade" transition="in">
                                      <p:cBhvr>
                                        <p:cTn dur="500"/>
                                        <p:tgtEl>
                                          <p:spTgt spid="4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4" st="4"/>
                                            </p:txEl>
                                          </p:spTgt>
                                        </p:tgtEl>
                                        <p:attrNameLst>
                                          <p:attrName>style.visibility</p:attrName>
                                        </p:attrNameLst>
                                      </p:cBhvr>
                                      <p:to>
                                        <p:strVal val="visible"/>
                                      </p:to>
                                    </p:set>
                                    <p:animEffect filter="fade" transition="in">
                                      <p:cBhvr>
                                        <p:cTn dur="500"/>
                                        <p:tgtEl>
                                          <p:spTgt spid="4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5" st="5"/>
                                            </p:txEl>
                                          </p:spTgt>
                                        </p:tgtEl>
                                        <p:attrNameLst>
                                          <p:attrName>style.visibility</p:attrName>
                                        </p:attrNameLst>
                                      </p:cBhvr>
                                      <p:to>
                                        <p:strVal val="visible"/>
                                      </p:to>
                                    </p:set>
                                    <p:animEffect filter="fade" transition="in">
                                      <p:cBhvr>
                                        <p:cTn dur="500"/>
                                        <p:tgtEl>
                                          <p:spTgt spid="41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6" st="6"/>
                                            </p:txEl>
                                          </p:spTgt>
                                        </p:tgtEl>
                                        <p:attrNameLst>
                                          <p:attrName>style.visibility</p:attrName>
                                        </p:attrNameLst>
                                      </p:cBhvr>
                                      <p:to>
                                        <p:strVal val="visible"/>
                                      </p:to>
                                    </p:set>
                                    <p:animEffect filter="fade" transition="in">
                                      <p:cBhvr>
                                        <p:cTn dur="500"/>
                                        <p:tgtEl>
                                          <p:spTgt spid="41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xEl>
                                              <p:pRg end="7" st="7"/>
                                            </p:txEl>
                                          </p:spTgt>
                                        </p:tgtEl>
                                        <p:attrNameLst>
                                          <p:attrName>style.visibility</p:attrName>
                                        </p:attrNameLst>
                                      </p:cBhvr>
                                      <p:to>
                                        <p:strVal val="visible"/>
                                      </p:to>
                                    </p:set>
                                    <p:animEffect filter="fade" transition="in">
                                      <p:cBhvr>
                                        <p:cTn dur="500"/>
                                        <p:tgtEl>
                                          <p:spTgt spid="41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8" name="Shape 418"/>
        <p:cNvGrpSpPr/>
        <p:nvPr/>
      </p:nvGrpSpPr>
      <p:grpSpPr>
        <a:xfrm>
          <a:off x="0" y="0"/>
          <a:ext cx="0" cy="0"/>
          <a:chOff x="0" y="0"/>
          <a:chExt cx="0" cy="0"/>
        </a:xfrm>
      </p:grpSpPr>
      <p:sp>
        <p:nvSpPr>
          <p:cNvPr id="419" name="Google Shape;419;p4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420" name="Google Shape;420;p45"/>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421" name="Google Shape;421;p45"/>
          <p:cNvSpPr txBox="1"/>
          <p:nvPr>
            <p:ph type="title"/>
          </p:nvPr>
        </p:nvSpPr>
        <p:spPr>
          <a:xfrm>
            <a:off x="457200" y="457200"/>
            <a:ext cx="4330700" cy="37941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Сканеры</a:t>
            </a:r>
            <a:endParaRPr/>
          </a:p>
        </p:txBody>
      </p:sp>
      <p:sp>
        <p:nvSpPr>
          <p:cNvPr id="422" name="Google Shape;422;p45"/>
          <p:cNvSpPr txBox="1"/>
          <p:nvPr>
            <p:ph idx="1" type="body"/>
          </p:nvPr>
        </p:nvSpPr>
        <p:spPr>
          <a:xfrm>
            <a:off x="323850" y="1052512"/>
            <a:ext cx="8229600" cy="547211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SzPts val="1500"/>
              <a:buNone/>
            </a:pPr>
            <a:r>
              <a:rPr b="0" i="0" lang="en-US" sz="2000" u="none">
                <a:solidFill>
                  <a:schemeClr val="dk1"/>
                </a:solidFill>
                <a:latin typeface="Arial"/>
                <a:ea typeface="Arial"/>
                <a:cs typeface="Arial"/>
                <a:sym typeface="Arial"/>
              </a:rPr>
              <a:t>Устройства ввода информации с бумажного документа</a:t>
            </a:r>
            <a:endParaRPr/>
          </a:p>
          <a:p>
            <a:pPr indent="-342900" lvl="0" marL="342900" rtl="0" algn="l">
              <a:lnSpc>
                <a:spcPct val="80000"/>
              </a:lnSpc>
              <a:spcBef>
                <a:spcPts val="400"/>
              </a:spcBef>
              <a:spcAft>
                <a:spcPts val="0"/>
              </a:spcAft>
              <a:buSzPts val="1500"/>
              <a:buNone/>
            </a:pPr>
            <a:r>
              <a:rPr b="0" i="0" lang="en-US" sz="2000" u="none">
                <a:solidFill>
                  <a:schemeClr val="dk1"/>
                </a:solidFill>
                <a:latin typeface="Arial"/>
                <a:ea typeface="Arial"/>
                <a:cs typeface="Arial"/>
                <a:sym typeface="Arial"/>
              </a:rPr>
              <a:t>Сканеры бывают:</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черно-белые и цветные</a:t>
            </a:r>
            <a:r>
              <a:rPr b="1"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(число передаваемых цветов от 256 до 65 536);</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ручные</a:t>
            </a:r>
            <a:r>
              <a:rPr b="0" i="0" lang="en-US" sz="2000" u="none">
                <a:solidFill>
                  <a:schemeClr val="dk1"/>
                </a:solidFill>
                <a:latin typeface="Arial"/>
                <a:ea typeface="Arial"/>
                <a:cs typeface="Arial"/>
                <a:sym typeface="Arial"/>
              </a:rPr>
              <a:t> перемещаются по изображению вручную, за один проход вводится небольшое количество информации (до 105 мм), скорость считывания - 5-50 мм/сек;</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планшетные</a:t>
            </a:r>
            <a:r>
              <a:rPr b="0" i="0" lang="en-US" sz="2000" u="none">
                <a:solidFill>
                  <a:schemeClr val="dk1"/>
                </a:solidFill>
                <a:latin typeface="Arial"/>
                <a:ea typeface="Arial"/>
                <a:cs typeface="Arial"/>
                <a:sym typeface="Arial"/>
              </a:rPr>
              <a:t> — сканирующая головка перемещается относительно оригинала автоматически, скорость сканирования -2-10 сек на страницу;</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роликовые</a:t>
            </a:r>
            <a:r>
              <a:rPr b="0" i="0" lang="en-US" sz="2000" u="none">
                <a:solidFill>
                  <a:schemeClr val="dk1"/>
                </a:solidFill>
                <a:latin typeface="Arial"/>
                <a:ea typeface="Arial"/>
                <a:cs typeface="Arial"/>
                <a:sym typeface="Arial"/>
              </a:rPr>
              <a:t> — оригинал автоматически перемещается относительно сканирующей головки;</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проекционные</a:t>
            </a:r>
            <a:r>
              <a:rPr b="0" i="0" lang="en-US" sz="2000" u="none">
                <a:solidFill>
                  <a:schemeClr val="dk1"/>
                </a:solidFill>
                <a:latin typeface="Arial"/>
                <a:ea typeface="Arial"/>
                <a:cs typeface="Arial"/>
                <a:sym typeface="Arial"/>
              </a:rPr>
              <a:t> - напоминают фотоувеличитель, внизу -сканируемый документ, сверху - сканирующая головка;</a:t>
            </a:r>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штрих-сканеры</a:t>
            </a:r>
            <a:r>
              <a:rPr b="0" i="0" lang="en-US" sz="2000" u="none">
                <a:solidFill>
                  <a:schemeClr val="dk1"/>
                </a:solidFill>
                <a:latin typeface="Arial"/>
                <a:ea typeface="Arial"/>
                <a:cs typeface="Arial"/>
                <a:sym typeface="Arial"/>
              </a:rPr>
              <a:t> — устройства для считывания штрих-кодов на товарах в магазинах. </a:t>
            </a:r>
            <a:endParaRPr b="0" i="0" sz="2000" u="none">
              <a:solidFill>
                <a:schemeClr val="dk1"/>
              </a:solidFill>
              <a:latin typeface="Arial"/>
              <a:ea typeface="Arial"/>
              <a:cs typeface="Arial"/>
              <a:sym typeface="Arial"/>
            </a:endParaRPr>
          </a:p>
          <a:p>
            <a:pPr indent="-342900" lvl="0" marL="342900" rtl="0" algn="l">
              <a:lnSpc>
                <a:spcPct val="80000"/>
              </a:lnSpc>
              <a:spcBef>
                <a:spcPts val="1000"/>
              </a:spcBef>
              <a:spcAft>
                <a:spcPts val="0"/>
              </a:spcAft>
              <a:buSzPts val="1500"/>
              <a:buNone/>
            </a:pPr>
            <a:r>
              <a:rPr b="1" i="0" lang="en-US" sz="2000" u="none">
                <a:solidFill>
                  <a:srgbClr val="A50021"/>
                </a:solidFill>
                <a:latin typeface="Arial"/>
                <a:ea typeface="Arial"/>
                <a:cs typeface="Arial"/>
                <a:sym typeface="Arial"/>
              </a:rPr>
              <a:t>Разрешающая способность</a:t>
            </a:r>
            <a:r>
              <a:rPr b="0" i="0" lang="en-US" sz="2000" u="none">
                <a:solidFill>
                  <a:schemeClr val="dk1"/>
                </a:solidFill>
                <a:latin typeface="Arial"/>
                <a:ea typeface="Arial"/>
                <a:cs typeface="Arial"/>
                <a:sym typeface="Arial"/>
              </a:rPr>
              <a:t> сканеров от 75 до 1600 dpi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0" st="0"/>
                                            </p:txEl>
                                          </p:spTgt>
                                        </p:tgtEl>
                                        <p:attrNameLst>
                                          <p:attrName>style.visibility</p:attrName>
                                        </p:attrNameLst>
                                      </p:cBhvr>
                                      <p:to>
                                        <p:strVal val="visible"/>
                                      </p:to>
                                    </p:set>
                                    <p:animEffect filter="fade" transition="in">
                                      <p:cBhvr>
                                        <p:cTn dur="500"/>
                                        <p:tgtEl>
                                          <p:spTgt spid="4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1" st="1"/>
                                            </p:txEl>
                                          </p:spTgt>
                                        </p:tgtEl>
                                        <p:attrNameLst>
                                          <p:attrName>style.visibility</p:attrName>
                                        </p:attrNameLst>
                                      </p:cBhvr>
                                      <p:to>
                                        <p:strVal val="visible"/>
                                      </p:to>
                                    </p:set>
                                    <p:animEffect filter="fade" transition="in">
                                      <p:cBhvr>
                                        <p:cTn dur="500"/>
                                        <p:tgtEl>
                                          <p:spTgt spid="4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2" st="2"/>
                                            </p:txEl>
                                          </p:spTgt>
                                        </p:tgtEl>
                                        <p:attrNameLst>
                                          <p:attrName>style.visibility</p:attrName>
                                        </p:attrNameLst>
                                      </p:cBhvr>
                                      <p:to>
                                        <p:strVal val="visible"/>
                                      </p:to>
                                    </p:set>
                                    <p:animEffect filter="fade" transition="in">
                                      <p:cBhvr>
                                        <p:cTn dur="500"/>
                                        <p:tgtEl>
                                          <p:spTgt spid="4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3" st="3"/>
                                            </p:txEl>
                                          </p:spTgt>
                                        </p:tgtEl>
                                        <p:attrNameLst>
                                          <p:attrName>style.visibility</p:attrName>
                                        </p:attrNameLst>
                                      </p:cBhvr>
                                      <p:to>
                                        <p:strVal val="visible"/>
                                      </p:to>
                                    </p:set>
                                    <p:animEffect filter="fade" transition="in">
                                      <p:cBhvr>
                                        <p:cTn dur="500"/>
                                        <p:tgtEl>
                                          <p:spTgt spid="4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4" st="4"/>
                                            </p:txEl>
                                          </p:spTgt>
                                        </p:tgtEl>
                                        <p:attrNameLst>
                                          <p:attrName>style.visibility</p:attrName>
                                        </p:attrNameLst>
                                      </p:cBhvr>
                                      <p:to>
                                        <p:strVal val="visible"/>
                                      </p:to>
                                    </p:set>
                                    <p:animEffect filter="fade" transition="in">
                                      <p:cBhvr>
                                        <p:cTn dur="500"/>
                                        <p:tgtEl>
                                          <p:spTgt spid="4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5" st="5"/>
                                            </p:txEl>
                                          </p:spTgt>
                                        </p:tgtEl>
                                        <p:attrNameLst>
                                          <p:attrName>style.visibility</p:attrName>
                                        </p:attrNameLst>
                                      </p:cBhvr>
                                      <p:to>
                                        <p:strVal val="visible"/>
                                      </p:to>
                                    </p:set>
                                    <p:animEffect filter="fade" transition="in">
                                      <p:cBhvr>
                                        <p:cTn dur="500"/>
                                        <p:tgtEl>
                                          <p:spTgt spid="42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6" st="6"/>
                                            </p:txEl>
                                          </p:spTgt>
                                        </p:tgtEl>
                                        <p:attrNameLst>
                                          <p:attrName>style.visibility</p:attrName>
                                        </p:attrNameLst>
                                      </p:cBhvr>
                                      <p:to>
                                        <p:strVal val="visible"/>
                                      </p:to>
                                    </p:set>
                                    <p:animEffect filter="fade" transition="in">
                                      <p:cBhvr>
                                        <p:cTn dur="500"/>
                                        <p:tgtEl>
                                          <p:spTgt spid="42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7" st="7"/>
                                            </p:txEl>
                                          </p:spTgt>
                                        </p:tgtEl>
                                        <p:attrNameLst>
                                          <p:attrName>style.visibility</p:attrName>
                                        </p:attrNameLst>
                                      </p:cBhvr>
                                      <p:to>
                                        <p:strVal val="visible"/>
                                      </p:to>
                                    </p:set>
                                    <p:animEffect filter="fade" transition="in">
                                      <p:cBhvr>
                                        <p:cTn dur="500"/>
                                        <p:tgtEl>
                                          <p:spTgt spid="42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8" st="8"/>
                                            </p:txEl>
                                          </p:spTgt>
                                        </p:tgtEl>
                                        <p:attrNameLst>
                                          <p:attrName>style.visibility</p:attrName>
                                        </p:attrNameLst>
                                      </p:cBhvr>
                                      <p:to>
                                        <p:strVal val="visible"/>
                                      </p:to>
                                    </p:set>
                                    <p:animEffect filter="fade" transition="in">
                                      <p:cBhvr>
                                        <p:cTn dur="500"/>
                                        <p:tgtEl>
                                          <p:spTgt spid="42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6" name="Shape 426"/>
        <p:cNvGrpSpPr/>
        <p:nvPr/>
      </p:nvGrpSpPr>
      <p:grpSpPr>
        <a:xfrm>
          <a:off x="0" y="0"/>
          <a:ext cx="0" cy="0"/>
          <a:chOff x="0" y="0"/>
          <a:chExt cx="0" cy="0"/>
        </a:xfrm>
      </p:grpSpPr>
      <p:sp>
        <p:nvSpPr>
          <p:cNvPr id="427" name="Google Shape;427;p4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428" name="Google Shape;428;p46"/>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429" name="Google Shape;429;p46"/>
          <p:cNvSpPr txBox="1"/>
          <p:nvPr/>
        </p:nvSpPr>
        <p:spPr>
          <a:xfrm>
            <a:off x="457200" y="457200"/>
            <a:ext cx="8229600" cy="5238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2"/>
              </a:buClr>
              <a:buSzPts val="2800"/>
              <a:buFont typeface="Arial"/>
              <a:buNone/>
            </a:pPr>
            <a:r>
              <a:rPr b="0" i="0" lang="en-US" sz="2800" u="none">
                <a:solidFill>
                  <a:schemeClr val="lt2"/>
                </a:solidFill>
                <a:latin typeface="Arial"/>
                <a:ea typeface="Arial"/>
                <a:cs typeface="Arial"/>
                <a:sym typeface="Arial"/>
              </a:rPr>
              <a:t>Прочие устройства </a:t>
            </a:r>
            <a:endParaRPr/>
          </a:p>
        </p:txBody>
      </p:sp>
      <p:sp>
        <p:nvSpPr>
          <p:cNvPr id="430" name="Google Shape;430;p46"/>
          <p:cNvSpPr txBox="1"/>
          <p:nvPr/>
        </p:nvSpPr>
        <p:spPr>
          <a:xfrm>
            <a:off x="395287" y="1052512"/>
            <a:ext cx="3311525" cy="283845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Модем</a:t>
            </a:r>
            <a:r>
              <a:rPr b="0" i="0" lang="en-US" sz="1800" u="none">
                <a:solidFill>
                  <a:schemeClr val="dk1"/>
                </a:solidFill>
                <a:latin typeface="Arial"/>
                <a:ea typeface="Arial"/>
                <a:cs typeface="Arial"/>
                <a:sym typeface="Arial"/>
              </a:rPr>
              <a:t> - это устройство, предназначенное для подсоединения компьютера к телефонной линии. Название происходит от сокращения двух слов - </a:t>
            </a:r>
            <a:r>
              <a:rPr b="1" i="0" lang="en-US" sz="1800" u="none">
                <a:solidFill>
                  <a:srgbClr val="A50021"/>
                </a:solidFill>
                <a:latin typeface="Arial"/>
                <a:ea typeface="Arial"/>
                <a:cs typeface="Arial"/>
                <a:sym typeface="Arial"/>
              </a:rPr>
              <a:t>Мо</a:t>
            </a:r>
            <a:r>
              <a:rPr b="0" i="0" lang="en-US" sz="1800" u="none">
                <a:solidFill>
                  <a:schemeClr val="dk1"/>
                </a:solidFill>
                <a:latin typeface="Arial"/>
                <a:ea typeface="Arial"/>
                <a:cs typeface="Arial"/>
                <a:sym typeface="Arial"/>
              </a:rPr>
              <a:t>дуляция и </a:t>
            </a:r>
            <a:r>
              <a:rPr b="1" i="0" lang="en-US" sz="1800" u="none">
                <a:solidFill>
                  <a:srgbClr val="A50021"/>
                </a:solidFill>
                <a:latin typeface="Arial"/>
                <a:ea typeface="Arial"/>
                <a:cs typeface="Arial"/>
                <a:sym typeface="Arial"/>
              </a:rPr>
              <a:t>Дем</a:t>
            </a:r>
            <a:r>
              <a:rPr b="0" i="0" lang="en-US" sz="1800" u="none">
                <a:solidFill>
                  <a:schemeClr val="dk1"/>
                </a:solidFill>
                <a:latin typeface="Arial"/>
                <a:ea typeface="Arial"/>
                <a:cs typeface="Arial"/>
                <a:sym typeface="Arial"/>
              </a:rPr>
              <a:t>одуляция (перевод сигналов из цифровой формы в аналоговую и обратно) </a:t>
            </a:r>
            <a:endParaRPr/>
          </a:p>
        </p:txBody>
      </p:sp>
      <p:sp>
        <p:nvSpPr>
          <p:cNvPr id="431" name="Google Shape;431;p46"/>
          <p:cNvSpPr txBox="1"/>
          <p:nvPr/>
        </p:nvSpPr>
        <p:spPr>
          <a:xfrm>
            <a:off x="4284662" y="3068637"/>
            <a:ext cx="4683125" cy="2014537"/>
          </a:xfrm>
          <a:prstGeom prst="rect">
            <a:avLst/>
          </a:prstGeom>
          <a:noFill/>
          <a:ln>
            <a:noFill/>
          </a:ln>
        </p:spPr>
        <p:txBody>
          <a:bodyPr anchorCtr="0" anchor="ctr" bIns="45700" lIns="91425" spcFirstLastPara="1" rIns="91425" wrap="square" tIns="45700">
            <a:spAutoFit/>
          </a:bodyPr>
          <a:lstStyle/>
          <a:p>
            <a:pPr indent="180975" lvl="0" marL="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Плоттер</a:t>
            </a:r>
            <a:r>
              <a:rPr b="0" i="0" lang="en-US" sz="1800" u="none">
                <a:solidFill>
                  <a:schemeClr val="dk1"/>
                </a:solidFill>
                <a:latin typeface="Arial"/>
                <a:ea typeface="Arial"/>
                <a:cs typeface="Arial"/>
                <a:sym typeface="Arial"/>
              </a:rPr>
              <a:t>, или графопостроитель, — устройство для автоматического вычерчивания с большой точностью рисунков, схем, сложных чертежей, карт и другой графической информации на бумаге размером до A0 или другом материале (режущий плоттер)</a:t>
            </a:r>
            <a:endParaRPr/>
          </a:p>
        </p:txBody>
      </p:sp>
      <p:pic>
        <p:nvPicPr>
          <p:cNvPr id="432" name="Google Shape;432;p46"/>
          <p:cNvPicPr preferRelativeResize="0"/>
          <p:nvPr/>
        </p:nvPicPr>
        <p:blipFill rotWithShape="1">
          <a:blip r:embed="rId3">
            <a:alphaModFix/>
          </a:blip>
          <a:srcRect b="0" l="0" r="0" t="0"/>
          <a:stretch/>
        </p:blipFill>
        <p:spPr>
          <a:xfrm>
            <a:off x="5435600" y="5229225"/>
            <a:ext cx="2857500" cy="1428750"/>
          </a:xfrm>
          <a:prstGeom prst="rect">
            <a:avLst/>
          </a:prstGeom>
          <a:noFill/>
          <a:ln>
            <a:noFill/>
          </a:ln>
        </p:spPr>
      </p:pic>
      <p:pic>
        <p:nvPicPr>
          <p:cNvPr descr="Картинка 2 из 1180" id="433" name="Google Shape;433;p46"/>
          <p:cNvPicPr preferRelativeResize="0"/>
          <p:nvPr/>
        </p:nvPicPr>
        <p:blipFill rotWithShape="1">
          <a:blip r:embed="rId4">
            <a:alphaModFix/>
          </a:blip>
          <a:srcRect b="0" l="0" r="0" t="0"/>
          <a:stretch/>
        </p:blipFill>
        <p:spPr>
          <a:xfrm>
            <a:off x="468312" y="4914900"/>
            <a:ext cx="3671887" cy="1943100"/>
          </a:xfrm>
          <a:prstGeom prst="rect">
            <a:avLst/>
          </a:prstGeom>
          <a:noFill/>
          <a:ln>
            <a:noFill/>
          </a:ln>
        </p:spPr>
      </p:pic>
      <p:sp>
        <p:nvSpPr>
          <p:cNvPr id="434" name="Google Shape;434;p46"/>
          <p:cNvSpPr txBox="1"/>
          <p:nvPr/>
        </p:nvSpPr>
        <p:spPr>
          <a:xfrm>
            <a:off x="539750" y="6165850"/>
            <a:ext cx="2166937" cy="36671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Мидиклавиатура</a:t>
            </a:r>
            <a:r>
              <a:rPr b="0" i="0" lang="en-US" sz="1800" u="none">
                <a:solidFill>
                  <a:schemeClr val="dk1"/>
                </a:solidFill>
                <a:latin typeface="Arial"/>
                <a:ea typeface="Arial"/>
                <a:cs typeface="Arial"/>
                <a:sym typeface="Arial"/>
              </a:rPr>
              <a:t> </a:t>
            </a:r>
            <a:endParaRPr/>
          </a:p>
        </p:txBody>
      </p:sp>
      <p:pic>
        <p:nvPicPr>
          <p:cNvPr descr="Картинка 62 из 3885" id="435" name="Google Shape;435;p46"/>
          <p:cNvPicPr preferRelativeResize="0"/>
          <p:nvPr/>
        </p:nvPicPr>
        <p:blipFill rotWithShape="1">
          <a:blip r:embed="rId5">
            <a:alphaModFix/>
          </a:blip>
          <a:srcRect b="0" l="0" r="0" t="0"/>
          <a:stretch/>
        </p:blipFill>
        <p:spPr>
          <a:xfrm>
            <a:off x="6084887" y="981075"/>
            <a:ext cx="1800225" cy="1562100"/>
          </a:xfrm>
          <a:prstGeom prst="rect">
            <a:avLst/>
          </a:prstGeom>
          <a:noFill/>
          <a:ln>
            <a:noFill/>
          </a:ln>
        </p:spPr>
      </p:pic>
      <p:sp>
        <p:nvSpPr>
          <p:cNvPr id="436" name="Google Shape;436;p46"/>
          <p:cNvSpPr txBox="1"/>
          <p:nvPr/>
        </p:nvSpPr>
        <p:spPr>
          <a:xfrm>
            <a:off x="4787900" y="692150"/>
            <a:ext cx="3311525" cy="64135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A50021"/>
              </a:buClr>
              <a:buSzPts val="1800"/>
              <a:buFont typeface="Arial"/>
              <a:buNone/>
            </a:pPr>
            <a:r>
              <a:rPr b="1" i="0" lang="en-US" sz="1800" u="none">
                <a:solidFill>
                  <a:srgbClr val="A50021"/>
                </a:solidFill>
                <a:latin typeface="Arial"/>
                <a:ea typeface="Arial"/>
                <a:cs typeface="Arial"/>
                <a:sym typeface="Arial"/>
              </a:rPr>
              <a:t>Устройство распознавания </a:t>
            </a:r>
            <a:br>
              <a:rPr b="1" i="0" lang="en-US" sz="1800" u="none">
                <a:solidFill>
                  <a:srgbClr val="A50021"/>
                </a:solidFill>
                <a:latin typeface="Arial"/>
                <a:ea typeface="Arial"/>
                <a:cs typeface="Arial"/>
                <a:sym typeface="Arial"/>
              </a:rPr>
            </a:br>
            <a:r>
              <a:rPr b="1" i="0" lang="en-US" sz="1800" u="none">
                <a:solidFill>
                  <a:srgbClr val="A50021"/>
                </a:solidFill>
                <a:latin typeface="Arial"/>
                <a:ea typeface="Arial"/>
                <a:cs typeface="Arial"/>
                <a:sym typeface="Arial"/>
              </a:rPr>
              <a:t>подписи</a:t>
            </a:r>
            <a:r>
              <a:rPr b="0" i="0" lang="en-US" sz="1800" u="none">
                <a:solidFill>
                  <a:schemeClr val="dk1"/>
                </a:solidFill>
                <a:latin typeface="Arial"/>
                <a:ea typeface="Arial"/>
                <a:cs typeface="Arial"/>
                <a:sym typeface="Arial"/>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0"/>
                                        </p:tgtEl>
                                        <p:attrNameLst>
                                          <p:attrName>style.visibility</p:attrName>
                                        </p:attrNameLst>
                                      </p:cBhvr>
                                      <p:to>
                                        <p:strVal val="visible"/>
                                      </p:to>
                                    </p:set>
                                    <p:anim calcmode="lin" valueType="num">
                                      <p:cBhvr additive="base">
                                        <p:cTn dur="500"/>
                                        <p:tgtEl>
                                          <p:spTgt spid="43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500"/>
                                        <p:tgtEl>
                                          <p:spTgt spid="43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35"/>
                                        </p:tgtEl>
                                        <p:attrNameLst>
                                          <p:attrName>style.visibility</p:attrName>
                                        </p:attrNameLst>
                                      </p:cBhvr>
                                      <p:to>
                                        <p:strVal val="visible"/>
                                      </p:to>
                                    </p:set>
                                    <p:anim calcmode="lin" valueType="num">
                                      <p:cBhvr additive="base">
                                        <p:cTn dur="500"/>
                                        <p:tgtEl>
                                          <p:spTgt spid="4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1"/>
                                        </p:tgtEl>
                                        <p:attrNameLst>
                                          <p:attrName>style.visibility</p:attrName>
                                        </p:attrNameLst>
                                      </p:cBhvr>
                                      <p:to>
                                        <p:strVal val="visible"/>
                                      </p:to>
                                    </p:set>
                                    <p:anim calcmode="lin" valueType="num">
                                      <p:cBhvr additive="base">
                                        <p:cTn dur="500"/>
                                        <p:tgtEl>
                                          <p:spTgt spid="43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32"/>
                                        </p:tgtEl>
                                        <p:attrNameLst>
                                          <p:attrName>style.visibility</p:attrName>
                                        </p:attrNameLst>
                                      </p:cBhvr>
                                      <p:to>
                                        <p:strVal val="visible"/>
                                      </p:to>
                                    </p:set>
                                    <p:anim calcmode="lin" valueType="num">
                                      <p:cBhvr additive="base">
                                        <p:cTn dur="500"/>
                                        <p:tgtEl>
                                          <p:spTgt spid="43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500"/>
                                        <p:tgtEl>
                                          <p:spTgt spid="43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500"/>
                                        <p:tgtEl>
                                          <p:spTgt spid="43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0" name="Shape 440"/>
        <p:cNvGrpSpPr/>
        <p:nvPr/>
      </p:nvGrpSpPr>
      <p:grpSpPr>
        <a:xfrm>
          <a:off x="0" y="0"/>
          <a:ext cx="0" cy="0"/>
          <a:chOff x="0" y="0"/>
          <a:chExt cx="0" cy="0"/>
        </a:xfrm>
      </p:grpSpPr>
      <p:sp>
        <p:nvSpPr>
          <p:cNvPr id="441" name="Google Shape;441;p4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42" name="Google Shape;442;p47"/>
          <p:cNvPicPr preferRelativeResize="0"/>
          <p:nvPr/>
        </p:nvPicPr>
        <p:blipFill rotWithShape="1">
          <a:blip r:embed="rId3">
            <a:alphaModFix/>
          </a:blip>
          <a:srcRect b="0" l="0" r="0" t="0"/>
          <a:stretch/>
        </p:blipFill>
        <p:spPr>
          <a:xfrm>
            <a:off x="827087" y="1628775"/>
            <a:ext cx="7559675" cy="2630487"/>
          </a:xfrm>
          <a:prstGeom prst="rect">
            <a:avLst/>
          </a:prstGeom>
          <a:noFill/>
          <a:ln>
            <a:noFill/>
          </a:ln>
        </p:spPr>
      </p:pic>
      <p:sp>
        <p:nvSpPr>
          <p:cNvPr id="443" name="Google Shape;443;p47"/>
          <p:cNvSpPr/>
          <p:nvPr/>
        </p:nvSpPr>
        <p:spPr>
          <a:xfrm>
            <a:off x="4643437" y="2349500"/>
            <a:ext cx="647700" cy="1871662"/>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43"/>
                                        </p:tgtEl>
                                      </p:cBhvr>
                                    </p:animEffect>
                                    <p:set>
                                      <p:cBhvr>
                                        <p:cTn dur="1" fill="hold">
                                          <p:stCondLst>
                                            <p:cond delay="500"/>
                                          </p:stCondLst>
                                        </p:cTn>
                                        <p:tgtEl>
                                          <p:spTgt spid="44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7" name="Shape 447"/>
        <p:cNvGrpSpPr/>
        <p:nvPr/>
      </p:nvGrpSpPr>
      <p:grpSpPr>
        <a:xfrm>
          <a:off x="0" y="0"/>
          <a:ext cx="0" cy="0"/>
          <a:chOff x="0" y="0"/>
          <a:chExt cx="0" cy="0"/>
        </a:xfrm>
      </p:grpSpPr>
      <p:sp>
        <p:nvSpPr>
          <p:cNvPr id="448" name="Google Shape;448;p4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49" name="Google Shape;449;p48"/>
          <p:cNvPicPr preferRelativeResize="0"/>
          <p:nvPr/>
        </p:nvPicPr>
        <p:blipFill rotWithShape="1">
          <a:blip r:embed="rId3">
            <a:alphaModFix/>
          </a:blip>
          <a:srcRect b="0" l="0" r="0" t="0"/>
          <a:stretch/>
        </p:blipFill>
        <p:spPr>
          <a:xfrm>
            <a:off x="827087" y="1557337"/>
            <a:ext cx="7056437" cy="2719387"/>
          </a:xfrm>
          <a:prstGeom prst="rect">
            <a:avLst/>
          </a:prstGeom>
          <a:noFill/>
          <a:ln>
            <a:noFill/>
          </a:ln>
        </p:spPr>
      </p:pic>
      <p:sp>
        <p:nvSpPr>
          <p:cNvPr id="450" name="Google Shape;450;p48"/>
          <p:cNvSpPr/>
          <p:nvPr/>
        </p:nvSpPr>
        <p:spPr>
          <a:xfrm>
            <a:off x="4787900" y="2060575"/>
            <a:ext cx="503237"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0"/>
                                        </p:tgtEl>
                                      </p:cBhvr>
                                    </p:animEffect>
                                    <p:set>
                                      <p:cBhvr>
                                        <p:cTn dur="1" fill="hold">
                                          <p:stCondLst>
                                            <p:cond delay="500"/>
                                          </p:stCondLst>
                                        </p:cTn>
                                        <p:tgtEl>
                                          <p:spTgt spid="45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4" name="Shape 454"/>
        <p:cNvGrpSpPr/>
        <p:nvPr/>
      </p:nvGrpSpPr>
      <p:grpSpPr>
        <a:xfrm>
          <a:off x="0" y="0"/>
          <a:ext cx="0" cy="0"/>
          <a:chOff x="0" y="0"/>
          <a:chExt cx="0" cy="0"/>
        </a:xfrm>
      </p:grpSpPr>
      <p:sp>
        <p:nvSpPr>
          <p:cNvPr id="455" name="Google Shape;455;p4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56" name="Google Shape;456;p49"/>
          <p:cNvPicPr preferRelativeResize="0"/>
          <p:nvPr/>
        </p:nvPicPr>
        <p:blipFill rotWithShape="1">
          <a:blip r:embed="rId3">
            <a:alphaModFix/>
          </a:blip>
          <a:srcRect b="0" l="0" r="0" t="0"/>
          <a:stretch/>
        </p:blipFill>
        <p:spPr>
          <a:xfrm>
            <a:off x="468312" y="1268412"/>
            <a:ext cx="8123237" cy="3019425"/>
          </a:xfrm>
          <a:prstGeom prst="rect">
            <a:avLst/>
          </a:prstGeom>
          <a:noFill/>
          <a:ln>
            <a:noFill/>
          </a:ln>
        </p:spPr>
      </p:pic>
      <p:sp>
        <p:nvSpPr>
          <p:cNvPr id="457" name="Google Shape;457;p49"/>
          <p:cNvSpPr/>
          <p:nvPr/>
        </p:nvSpPr>
        <p:spPr>
          <a:xfrm>
            <a:off x="3851275" y="1989137"/>
            <a:ext cx="504825" cy="2232025"/>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7"/>
                                        </p:tgtEl>
                                      </p:cBhvr>
                                    </p:animEffect>
                                    <p:set>
                                      <p:cBhvr>
                                        <p:cTn dur="1" fill="hold">
                                          <p:stCondLst>
                                            <p:cond delay="500"/>
                                          </p:stCondLst>
                                        </p:cTn>
                                        <p:tgtEl>
                                          <p:spTgt spid="45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sp>
        <p:nvSpPr>
          <p:cNvPr id="462" name="Google Shape;462;p5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63" name="Google Shape;463;p50"/>
          <p:cNvPicPr preferRelativeResize="0"/>
          <p:nvPr/>
        </p:nvPicPr>
        <p:blipFill rotWithShape="1">
          <a:blip r:embed="rId3">
            <a:alphaModFix/>
          </a:blip>
          <a:srcRect b="0" l="0" r="0" t="0"/>
          <a:stretch/>
        </p:blipFill>
        <p:spPr>
          <a:xfrm>
            <a:off x="323850" y="1268412"/>
            <a:ext cx="8424862" cy="2886075"/>
          </a:xfrm>
          <a:prstGeom prst="rect">
            <a:avLst/>
          </a:prstGeom>
          <a:noFill/>
          <a:ln>
            <a:noFill/>
          </a:ln>
        </p:spPr>
      </p:pic>
      <p:sp>
        <p:nvSpPr>
          <p:cNvPr id="464" name="Google Shape;464;p50"/>
          <p:cNvSpPr/>
          <p:nvPr/>
        </p:nvSpPr>
        <p:spPr>
          <a:xfrm>
            <a:off x="3924300" y="1916112"/>
            <a:ext cx="503237" cy="2233612"/>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64"/>
                                        </p:tgtEl>
                                      </p:cBhvr>
                                    </p:animEffect>
                                    <p:set>
                                      <p:cBhvr>
                                        <p:cTn dur="1" fill="hold">
                                          <p:stCondLst>
                                            <p:cond delay="500"/>
                                          </p:stCondLst>
                                        </p:cTn>
                                        <p:tgtEl>
                                          <p:spTgt spid="46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8" name="Shape 468"/>
        <p:cNvGrpSpPr/>
        <p:nvPr/>
      </p:nvGrpSpPr>
      <p:grpSpPr>
        <a:xfrm>
          <a:off x="0" y="0"/>
          <a:ext cx="0" cy="0"/>
          <a:chOff x="0" y="0"/>
          <a:chExt cx="0" cy="0"/>
        </a:xfrm>
      </p:grpSpPr>
      <p:sp>
        <p:nvSpPr>
          <p:cNvPr id="469" name="Google Shape;469;p5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70" name="Google Shape;470;p51"/>
          <p:cNvPicPr preferRelativeResize="0"/>
          <p:nvPr/>
        </p:nvPicPr>
        <p:blipFill rotWithShape="1">
          <a:blip r:embed="rId3">
            <a:alphaModFix/>
          </a:blip>
          <a:srcRect b="0" l="0" r="0" t="0"/>
          <a:stretch/>
        </p:blipFill>
        <p:spPr>
          <a:xfrm>
            <a:off x="611187" y="1341437"/>
            <a:ext cx="8064500" cy="2749550"/>
          </a:xfrm>
          <a:prstGeom prst="rect">
            <a:avLst/>
          </a:prstGeom>
          <a:noFill/>
          <a:ln>
            <a:noFill/>
          </a:ln>
        </p:spPr>
      </p:pic>
      <p:sp>
        <p:nvSpPr>
          <p:cNvPr id="471" name="Google Shape;471;p51"/>
          <p:cNvSpPr/>
          <p:nvPr/>
        </p:nvSpPr>
        <p:spPr>
          <a:xfrm>
            <a:off x="3995737" y="1700212"/>
            <a:ext cx="503237" cy="230505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71"/>
                                        </p:tgtEl>
                                      </p:cBhvr>
                                    </p:animEffect>
                                    <p:set>
                                      <p:cBhvr>
                                        <p:cTn dur="1" fill="hold">
                                          <p:stCondLst>
                                            <p:cond delay="500"/>
                                          </p:stCondLst>
                                        </p:cTn>
                                        <p:tgtEl>
                                          <p:spTgt spid="47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5" name="Shape 475"/>
        <p:cNvGrpSpPr/>
        <p:nvPr/>
      </p:nvGrpSpPr>
      <p:grpSpPr>
        <a:xfrm>
          <a:off x="0" y="0"/>
          <a:ext cx="0" cy="0"/>
          <a:chOff x="0" y="0"/>
          <a:chExt cx="0" cy="0"/>
        </a:xfrm>
      </p:grpSpPr>
      <p:sp>
        <p:nvSpPr>
          <p:cNvPr id="476" name="Google Shape;476;p5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77" name="Google Shape;477;p52"/>
          <p:cNvPicPr preferRelativeResize="0"/>
          <p:nvPr/>
        </p:nvPicPr>
        <p:blipFill rotWithShape="1">
          <a:blip r:embed="rId3">
            <a:alphaModFix/>
          </a:blip>
          <a:srcRect b="0" l="0" r="0" t="0"/>
          <a:stretch/>
        </p:blipFill>
        <p:spPr>
          <a:xfrm>
            <a:off x="395287" y="1916112"/>
            <a:ext cx="8497887" cy="2389187"/>
          </a:xfrm>
          <a:prstGeom prst="rect">
            <a:avLst/>
          </a:prstGeom>
          <a:noFill/>
          <a:ln>
            <a:noFill/>
          </a:ln>
        </p:spPr>
      </p:pic>
      <p:sp>
        <p:nvSpPr>
          <p:cNvPr id="478" name="Google Shape;478;p52"/>
          <p:cNvSpPr/>
          <p:nvPr/>
        </p:nvSpPr>
        <p:spPr>
          <a:xfrm>
            <a:off x="3924300" y="2276475"/>
            <a:ext cx="503237"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78"/>
                                        </p:tgtEl>
                                      </p:cBhvr>
                                    </p:animEffect>
                                    <p:set>
                                      <p:cBhvr>
                                        <p:cTn dur="1" fill="hold">
                                          <p:stCondLst>
                                            <p:cond delay="500"/>
                                          </p:stCondLst>
                                        </p:cTn>
                                        <p:tgtEl>
                                          <p:spTgt spid="47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2" name="Shape 482"/>
        <p:cNvGrpSpPr/>
        <p:nvPr/>
      </p:nvGrpSpPr>
      <p:grpSpPr>
        <a:xfrm>
          <a:off x="0" y="0"/>
          <a:ext cx="0" cy="0"/>
          <a:chOff x="0" y="0"/>
          <a:chExt cx="0" cy="0"/>
        </a:xfrm>
      </p:grpSpPr>
      <p:sp>
        <p:nvSpPr>
          <p:cNvPr id="483" name="Google Shape;483;p5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84" name="Google Shape;484;p53"/>
          <p:cNvPicPr preferRelativeResize="0"/>
          <p:nvPr/>
        </p:nvPicPr>
        <p:blipFill rotWithShape="1">
          <a:blip r:embed="rId3">
            <a:alphaModFix/>
          </a:blip>
          <a:srcRect b="0" l="0" r="0" t="0"/>
          <a:stretch/>
        </p:blipFill>
        <p:spPr>
          <a:xfrm>
            <a:off x="395287" y="1557337"/>
            <a:ext cx="8281987" cy="2776537"/>
          </a:xfrm>
          <a:prstGeom prst="rect">
            <a:avLst/>
          </a:prstGeom>
          <a:noFill/>
          <a:ln>
            <a:noFill/>
          </a:ln>
        </p:spPr>
      </p:pic>
      <p:sp>
        <p:nvSpPr>
          <p:cNvPr id="485" name="Google Shape;485;p53"/>
          <p:cNvSpPr/>
          <p:nvPr/>
        </p:nvSpPr>
        <p:spPr>
          <a:xfrm>
            <a:off x="4427537" y="2276475"/>
            <a:ext cx="503237"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85"/>
                                        </p:tgtEl>
                                      </p:cBhvr>
                                    </p:animEffect>
                                    <p:set>
                                      <p:cBhvr>
                                        <p:cTn dur="1" fill="hold">
                                          <p:stCondLst>
                                            <p:cond delay="500"/>
                                          </p:stCondLst>
                                        </p:cTn>
                                        <p:tgtEl>
                                          <p:spTgt spid="48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9" name="Shape 489"/>
        <p:cNvGrpSpPr/>
        <p:nvPr/>
      </p:nvGrpSpPr>
      <p:grpSpPr>
        <a:xfrm>
          <a:off x="0" y="0"/>
          <a:ext cx="0" cy="0"/>
          <a:chOff x="0" y="0"/>
          <a:chExt cx="0" cy="0"/>
        </a:xfrm>
      </p:grpSpPr>
      <p:sp>
        <p:nvSpPr>
          <p:cNvPr id="490" name="Google Shape;490;p5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91" name="Google Shape;491;p54"/>
          <p:cNvPicPr preferRelativeResize="0"/>
          <p:nvPr/>
        </p:nvPicPr>
        <p:blipFill rotWithShape="1">
          <a:blip r:embed="rId3">
            <a:alphaModFix/>
          </a:blip>
          <a:srcRect b="0" l="0" r="0" t="0"/>
          <a:stretch/>
        </p:blipFill>
        <p:spPr>
          <a:xfrm>
            <a:off x="1835150" y="1412875"/>
            <a:ext cx="5816600" cy="3302000"/>
          </a:xfrm>
          <a:prstGeom prst="rect">
            <a:avLst/>
          </a:prstGeom>
          <a:noFill/>
          <a:ln>
            <a:noFill/>
          </a:ln>
        </p:spPr>
      </p:pic>
      <p:sp>
        <p:nvSpPr>
          <p:cNvPr id="492" name="Google Shape;492;p54"/>
          <p:cNvSpPr/>
          <p:nvPr/>
        </p:nvSpPr>
        <p:spPr>
          <a:xfrm>
            <a:off x="1692275" y="2708275"/>
            <a:ext cx="358775" cy="208915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92"/>
                                        </p:tgtEl>
                                      </p:cBhvr>
                                    </p:animEffect>
                                    <p:set>
                                      <p:cBhvr>
                                        <p:cTn dur="1" fill="hold">
                                          <p:stCondLst>
                                            <p:cond delay="500"/>
                                          </p:stCondLst>
                                        </p:cTn>
                                        <p:tgtEl>
                                          <p:spTgt spid="49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6" name="Shape 496"/>
        <p:cNvGrpSpPr/>
        <p:nvPr/>
      </p:nvGrpSpPr>
      <p:grpSpPr>
        <a:xfrm>
          <a:off x="0" y="0"/>
          <a:ext cx="0" cy="0"/>
          <a:chOff x="0" y="0"/>
          <a:chExt cx="0" cy="0"/>
        </a:xfrm>
      </p:grpSpPr>
      <p:sp>
        <p:nvSpPr>
          <p:cNvPr id="497" name="Google Shape;497;p5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498" name="Google Shape;498;p55"/>
          <p:cNvPicPr preferRelativeResize="0"/>
          <p:nvPr/>
        </p:nvPicPr>
        <p:blipFill rotWithShape="1">
          <a:blip r:embed="rId3">
            <a:alphaModFix/>
          </a:blip>
          <a:srcRect b="0" l="0" r="0" t="0"/>
          <a:stretch/>
        </p:blipFill>
        <p:spPr>
          <a:xfrm>
            <a:off x="1476375" y="908050"/>
            <a:ext cx="6264275" cy="4292600"/>
          </a:xfrm>
          <a:prstGeom prst="rect">
            <a:avLst/>
          </a:prstGeom>
          <a:noFill/>
          <a:ln>
            <a:noFill/>
          </a:ln>
        </p:spPr>
      </p:pic>
      <p:sp>
        <p:nvSpPr>
          <p:cNvPr id="499" name="Google Shape;499;p55"/>
          <p:cNvSpPr/>
          <p:nvPr/>
        </p:nvSpPr>
        <p:spPr>
          <a:xfrm>
            <a:off x="1331912" y="3500437"/>
            <a:ext cx="358775" cy="17287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99"/>
                                        </p:tgtEl>
                                      </p:cBhvr>
                                    </p:animEffect>
                                    <p:set>
                                      <p:cBhvr>
                                        <p:cTn dur="1" fill="hold">
                                          <p:stCondLst>
                                            <p:cond delay="500"/>
                                          </p:stCondLst>
                                        </p:cTn>
                                        <p:tgtEl>
                                          <p:spTgt spid="49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3" name="Shape 503"/>
        <p:cNvGrpSpPr/>
        <p:nvPr/>
      </p:nvGrpSpPr>
      <p:grpSpPr>
        <a:xfrm>
          <a:off x="0" y="0"/>
          <a:ext cx="0" cy="0"/>
          <a:chOff x="0" y="0"/>
          <a:chExt cx="0" cy="0"/>
        </a:xfrm>
      </p:grpSpPr>
      <p:sp>
        <p:nvSpPr>
          <p:cNvPr id="504" name="Google Shape;504;p5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505" name="Google Shape;505;p56"/>
          <p:cNvPicPr preferRelativeResize="0"/>
          <p:nvPr/>
        </p:nvPicPr>
        <p:blipFill rotWithShape="1">
          <a:blip r:embed="rId3">
            <a:alphaModFix/>
          </a:blip>
          <a:srcRect b="0" l="0" r="0" t="0"/>
          <a:stretch/>
        </p:blipFill>
        <p:spPr>
          <a:xfrm>
            <a:off x="1835150" y="981075"/>
            <a:ext cx="5405437" cy="3924300"/>
          </a:xfrm>
          <a:prstGeom prst="rect">
            <a:avLst/>
          </a:prstGeom>
          <a:noFill/>
          <a:ln>
            <a:noFill/>
          </a:ln>
        </p:spPr>
      </p:pic>
      <p:sp>
        <p:nvSpPr>
          <p:cNvPr id="506" name="Google Shape;506;p56"/>
          <p:cNvSpPr/>
          <p:nvPr/>
        </p:nvSpPr>
        <p:spPr>
          <a:xfrm>
            <a:off x="1619250" y="2924175"/>
            <a:ext cx="430212"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06"/>
                                        </p:tgtEl>
                                      </p:cBhvr>
                                    </p:animEffect>
                                    <p:set>
                                      <p:cBhvr>
                                        <p:cTn dur="1" fill="hold">
                                          <p:stCondLst>
                                            <p:cond delay="500"/>
                                          </p:stCondLst>
                                        </p:cTn>
                                        <p:tgtEl>
                                          <p:spTgt spid="50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0" name="Shape 510"/>
        <p:cNvGrpSpPr/>
        <p:nvPr/>
      </p:nvGrpSpPr>
      <p:grpSpPr>
        <a:xfrm>
          <a:off x="0" y="0"/>
          <a:ext cx="0" cy="0"/>
          <a:chOff x="0" y="0"/>
          <a:chExt cx="0" cy="0"/>
        </a:xfrm>
      </p:grpSpPr>
      <p:sp>
        <p:nvSpPr>
          <p:cNvPr id="511" name="Google Shape;511;p5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512" name="Google Shape;512;p57"/>
          <p:cNvPicPr preferRelativeResize="0"/>
          <p:nvPr/>
        </p:nvPicPr>
        <p:blipFill rotWithShape="1">
          <a:blip r:embed="rId3">
            <a:alphaModFix/>
          </a:blip>
          <a:srcRect b="0" l="0" r="0" t="0"/>
          <a:stretch/>
        </p:blipFill>
        <p:spPr>
          <a:xfrm>
            <a:off x="1979612" y="1268412"/>
            <a:ext cx="5022850" cy="3427412"/>
          </a:xfrm>
          <a:prstGeom prst="rect">
            <a:avLst/>
          </a:prstGeom>
          <a:noFill/>
          <a:ln>
            <a:noFill/>
          </a:ln>
        </p:spPr>
      </p:pic>
      <p:sp>
        <p:nvSpPr>
          <p:cNvPr id="513" name="Google Shape;513;p57"/>
          <p:cNvSpPr/>
          <p:nvPr/>
        </p:nvSpPr>
        <p:spPr>
          <a:xfrm>
            <a:off x="1908175" y="2781300"/>
            <a:ext cx="358775"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13"/>
                                        </p:tgtEl>
                                      </p:cBhvr>
                                    </p:animEffect>
                                    <p:set>
                                      <p:cBhvr>
                                        <p:cTn dur="1" fill="hold">
                                          <p:stCondLst>
                                            <p:cond delay="500"/>
                                          </p:stCondLst>
                                        </p:cTn>
                                        <p:tgtEl>
                                          <p:spTgt spid="51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7" name="Shape 517"/>
        <p:cNvGrpSpPr/>
        <p:nvPr/>
      </p:nvGrpSpPr>
      <p:grpSpPr>
        <a:xfrm>
          <a:off x="0" y="0"/>
          <a:ext cx="0" cy="0"/>
          <a:chOff x="0" y="0"/>
          <a:chExt cx="0" cy="0"/>
        </a:xfrm>
      </p:grpSpPr>
      <p:sp>
        <p:nvSpPr>
          <p:cNvPr id="518" name="Google Shape;518;p5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519" name="Google Shape;519;p58"/>
          <p:cNvPicPr preferRelativeResize="0"/>
          <p:nvPr/>
        </p:nvPicPr>
        <p:blipFill rotWithShape="1">
          <a:blip r:embed="rId3">
            <a:alphaModFix/>
          </a:blip>
          <a:srcRect b="0" l="0" r="0" t="0"/>
          <a:stretch/>
        </p:blipFill>
        <p:spPr>
          <a:xfrm>
            <a:off x="827087" y="1628775"/>
            <a:ext cx="7705725" cy="2259012"/>
          </a:xfrm>
          <a:prstGeom prst="rect">
            <a:avLst/>
          </a:prstGeom>
          <a:noFill/>
          <a:ln>
            <a:noFill/>
          </a:ln>
        </p:spPr>
      </p:pic>
      <p:sp>
        <p:nvSpPr>
          <p:cNvPr id="520" name="Google Shape;520;p58"/>
          <p:cNvSpPr/>
          <p:nvPr/>
        </p:nvSpPr>
        <p:spPr>
          <a:xfrm>
            <a:off x="5724525" y="2060575"/>
            <a:ext cx="503237" cy="1944687"/>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20"/>
                                        </p:tgtEl>
                                      </p:cBhvr>
                                    </p:animEffect>
                                    <p:set>
                                      <p:cBhvr>
                                        <p:cTn dur="1" fill="hold">
                                          <p:stCondLst>
                                            <p:cond delay="500"/>
                                          </p:stCondLst>
                                        </p:cTn>
                                        <p:tgtEl>
                                          <p:spTgt spid="52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4" name="Shape 524"/>
        <p:cNvGrpSpPr/>
        <p:nvPr/>
      </p:nvGrpSpPr>
      <p:grpSpPr>
        <a:xfrm>
          <a:off x="0" y="0"/>
          <a:ext cx="0" cy="0"/>
          <a:chOff x="0" y="0"/>
          <a:chExt cx="0" cy="0"/>
        </a:xfrm>
      </p:grpSpPr>
      <p:sp>
        <p:nvSpPr>
          <p:cNvPr id="525" name="Google Shape;525;p5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a:solidFill>
                  <a:schemeClr val="dk1"/>
                </a:solidFill>
                <a:latin typeface="Arial"/>
                <a:ea typeface="Arial"/>
                <a:cs typeface="Arial"/>
                <a:sym typeface="Arial"/>
              </a:rPr>
              <a:t>‹#›</a:t>
            </a:fld>
            <a:endParaRPr/>
          </a:p>
        </p:txBody>
      </p:sp>
      <p:pic>
        <p:nvPicPr>
          <p:cNvPr id="526" name="Google Shape;526;p59"/>
          <p:cNvPicPr preferRelativeResize="0"/>
          <p:nvPr/>
        </p:nvPicPr>
        <p:blipFill rotWithShape="1">
          <a:blip r:embed="rId3">
            <a:alphaModFix/>
          </a:blip>
          <a:srcRect b="0" l="0" r="0" t="0"/>
          <a:stretch/>
        </p:blipFill>
        <p:spPr>
          <a:xfrm>
            <a:off x="395287" y="1341437"/>
            <a:ext cx="8208962" cy="2381250"/>
          </a:xfrm>
          <a:prstGeom prst="rect">
            <a:avLst/>
          </a:prstGeom>
          <a:noFill/>
          <a:ln>
            <a:noFill/>
          </a:ln>
        </p:spPr>
      </p:pic>
      <p:sp>
        <p:nvSpPr>
          <p:cNvPr id="527" name="Google Shape;527;p59"/>
          <p:cNvSpPr/>
          <p:nvPr/>
        </p:nvSpPr>
        <p:spPr>
          <a:xfrm>
            <a:off x="6156325" y="1628775"/>
            <a:ext cx="576262" cy="1871662"/>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27"/>
                                        </p:tgtEl>
                                      </p:cBhvr>
                                    </p:animEffect>
                                    <p:set>
                                      <p:cBhvr>
                                        <p:cTn dur="1" fill="hold">
                                          <p:stCondLst>
                                            <p:cond delay="500"/>
                                          </p:stCondLst>
                                        </p:cTn>
                                        <p:tgtEl>
                                          <p:spTgt spid="52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1" name="Shape 531"/>
        <p:cNvGrpSpPr/>
        <p:nvPr/>
      </p:nvGrpSpPr>
      <p:grpSpPr>
        <a:xfrm>
          <a:off x="0" y="0"/>
          <a:ext cx="0" cy="0"/>
          <a:chOff x="0" y="0"/>
          <a:chExt cx="0" cy="0"/>
        </a:xfrm>
      </p:grpSpPr>
      <p:sp>
        <p:nvSpPr>
          <p:cNvPr id="532" name="Google Shape;532;p6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
        <p:nvSpPr>
          <p:cNvPr id="533" name="Google Shape;533;p60"/>
          <p:cNvSpPr txBox="1"/>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Black"/>
              <a:buNone/>
            </a:pPr>
            <a:fld id="{00000000-1234-1234-1234-123412341234}" type="slidenum">
              <a:rPr b="0" i="0" lang="en-US" sz="1200" u="none">
                <a:solidFill>
                  <a:schemeClr val="dk1"/>
                </a:solidFill>
                <a:latin typeface="Arial Black"/>
                <a:ea typeface="Arial Black"/>
                <a:cs typeface="Arial Black"/>
                <a:sym typeface="Arial Black"/>
              </a:rPr>
              <a:t>‹#›</a:t>
            </a:fld>
            <a:endParaRPr/>
          </a:p>
        </p:txBody>
      </p:sp>
      <p:sp>
        <p:nvSpPr>
          <p:cNvPr id="534" name="Google Shape;534;p60"/>
          <p:cNvSpPr txBox="1"/>
          <p:nvPr/>
        </p:nvSpPr>
        <p:spPr>
          <a:xfrm>
            <a:off x="6781800" y="6248400"/>
            <a:ext cx="19050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35" name="Google Shape;535;p60"/>
          <p:cNvSpPr txBox="1"/>
          <p:nvPr/>
        </p:nvSpPr>
        <p:spPr>
          <a:xfrm>
            <a:off x="611187" y="1773237"/>
            <a:ext cx="8281987" cy="301942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4800"/>
              <a:buFont typeface="Times New Roman"/>
              <a:buNone/>
            </a:pPr>
            <a:r>
              <a:rPr b="0" i="0" lang="en-US" sz="4800" u="none">
                <a:solidFill>
                  <a:schemeClr val="dk1"/>
                </a:solidFill>
                <a:latin typeface="Times New Roman"/>
                <a:ea typeface="Times New Roman"/>
                <a:cs typeface="Times New Roman"/>
                <a:sym typeface="Times New Roman"/>
              </a:rPr>
              <a:t>Лекция окончена</a:t>
            </a:r>
            <a:endParaRPr/>
          </a:p>
          <a:p>
            <a:pPr indent="0" lvl="0" marL="0" marR="0" rtl="0" algn="ctr">
              <a:lnSpc>
                <a:spcPct val="100000"/>
              </a:lnSpc>
              <a:spcBef>
                <a:spcPts val="0"/>
              </a:spcBef>
              <a:spcAft>
                <a:spcPts val="0"/>
              </a:spcAft>
              <a:buClr>
                <a:schemeClr val="dk1"/>
              </a:buClr>
              <a:buSzPts val="4800"/>
              <a:buFont typeface="Times New Roman"/>
              <a:buNone/>
            </a:pPr>
            <a:r>
              <a:rPr b="0" i="0" lang="en-US" sz="4800" u="none">
                <a:solidFill>
                  <a:schemeClr val="dk1"/>
                </a:solidFill>
                <a:latin typeface="Times New Roman"/>
                <a:ea typeface="Times New Roman"/>
                <a:cs typeface="Times New Roman"/>
                <a:sym typeface="Times New Roman"/>
              </a:rPr>
              <a:t>Спасибо за внимание</a:t>
            </a:r>
            <a:endParaRPr/>
          </a:p>
          <a:p>
            <a:pPr indent="0" lvl="0" marL="0" marR="0" rtl="0" algn="ctr">
              <a:lnSpc>
                <a:spcPct val="100000"/>
              </a:lnSpc>
              <a:spcBef>
                <a:spcPts val="0"/>
              </a:spcBef>
              <a:spcAft>
                <a:spcPts val="0"/>
              </a:spcAft>
              <a:buClr>
                <a:schemeClr val="dk1"/>
              </a:buClr>
              <a:buSzPts val="9600"/>
              <a:buFont typeface="Arial"/>
              <a:buNone/>
            </a:pPr>
            <a:r>
              <a:rPr b="0" i="0" lang="en-US" sz="9600" u="none">
                <a:solidFill>
                  <a:schemeClr val="dk1"/>
                </a:solidFill>
                <a:latin typeface="Arial"/>
                <a:ea typeface="Arial"/>
                <a:cs typeface="Arial"/>
                <a:sym typeface="Arial"/>
              </a:rPr>
              <a: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